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800" r:id="rId2"/>
  </p:sldMasterIdLst>
  <p:notesMasterIdLst>
    <p:notesMasterId r:id="rId101"/>
  </p:notesMasterIdLst>
  <p:handoutMasterIdLst>
    <p:handoutMasterId r:id="rId102"/>
  </p:handoutMasterIdLst>
  <p:sldIdLst>
    <p:sldId id="656" r:id="rId3"/>
    <p:sldId id="505" r:id="rId4"/>
    <p:sldId id="871" r:id="rId5"/>
    <p:sldId id="658" r:id="rId6"/>
    <p:sldId id="872" r:id="rId7"/>
    <p:sldId id="873" r:id="rId8"/>
    <p:sldId id="874" r:id="rId9"/>
    <p:sldId id="875" r:id="rId10"/>
    <p:sldId id="876" r:id="rId11"/>
    <p:sldId id="877" r:id="rId12"/>
    <p:sldId id="878" r:id="rId13"/>
    <p:sldId id="879" r:id="rId14"/>
    <p:sldId id="880" r:id="rId15"/>
    <p:sldId id="932" r:id="rId16"/>
    <p:sldId id="933" r:id="rId17"/>
    <p:sldId id="881" r:id="rId18"/>
    <p:sldId id="882" r:id="rId19"/>
    <p:sldId id="883" r:id="rId20"/>
    <p:sldId id="884" r:id="rId21"/>
    <p:sldId id="904" r:id="rId22"/>
    <p:sldId id="905" r:id="rId23"/>
    <p:sldId id="906" r:id="rId24"/>
    <p:sldId id="907" r:id="rId25"/>
    <p:sldId id="908" r:id="rId26"/>
    <p:sldId id="909" r:id="rId27"/>
    <p:sldId id="841" r:id="rId28"/>
    <p:sldId id="842" r:id="rId29"/>
    <p:sldId id="843" r:id="rId30"/>
    <p:sldId id="844" r:id="rId31"/>
    <p:sldId id="845" r:id="rId32"/>
    <p:sldId id="910" r:id="rId33"/>
    <p:sldId id="911" r:id="rId34"/>
    <p:sldId id="912" r:id="rId35"/>
    <p:sldId id="913" r:id="rId36"/>
    <p:sldId id="914" r:id="rId37"/>
    <p:sldId id="915" r:id="rId38"/>
    <p:sldId id="916" r:id="rId39"/>
    <p:sldId id="804" r:id="rId40"/>
    <p:sldId id="966" r:id="rId41"/>
    <p:sldId id="924" r:id="rId42"/>
    <p:sldId id="925" r:id="rId43"/>
    <p:sldId id="850" r:id="rId44"/>
    <p:sldId id="926" r:id="rId45"/>
    <p:sldId id="852" r:id="rId46"/>
    <p:sldId id="853" r:id="rId47"/>
    <p:sldId id="854" r:id="rId48"/>
    <p:sldId id="927" r:id="rId49"/>
    <p:sldId id="849" r:id="rId50"/>
    <p:sldId id="928" r:id="rId51"/>
    <p:sldId id="929" r:id="rId52"/>
    <p:sldId id="930" r:id="rId53"/>
    <p:sldId id="931" r:id="rId54"/>
    <p:sldId id="886" r:id="rId55"/>
    <p:sldId id="887" r:id="rId56"/>
    <p:sldId id="888" r:id="rId57"/>
    <p:sldId id="889" r:id="rId58"/>
    <p:sldId id="890" r:id="rId59"/>
    <p:sldId id="891" r:id="rId60"/>
    <p:sldId id="893" r:id="rId61"/>
    <p:sldId id="894" r:id="rId62"/>
    <p:sldId id="964" r:id="rId63"/>
    <p:sldId id="822" r:id="rId64"/>
    <p:sldId id="825" r:id="rId65"/>
    <p:sldId id="917" r:id="rId66"/>
    <p:sldId id="918" r:id="rId67"/>
    <p:sldId id="919" r:id="rId68"/>
    <p:sldId id="829" r:id="rId69"/>
    <p:sldId id="830" r:id="rId70"/>
    <p:sldId id="895" r:id="rId71"/>
    <p:sldId id="896" r:id="rId72"/>
    <p:sldId id="897" r:id="rId73"/>
    <p:sldId id="898" r:id="rId74"/>
    <p:sldId id="899" r:id="rId75"/>
    <p:sldId id="900" r:id="rId76"/>
    <p:sldId id="901" r:id="rId77"/>
    <p:sldId id="902" r:id="rId78"/>
    <p:sldId id="903" r:id="rId79"/>
    <p:sldId id="920" r:id="rId80"/>
    <p:sldId id="921" r:id="rId81"/>
    <p:sldId id="965" r:id="rId82"/>
    <p:sldId id="934" r:id="rId83"/>
    <p:sldId id="935" r:id="rId84"/>
    <p:sldId id="936" r:id="rId85"/>
    <p:sldId id="937" r:id="rId86"/>
    <p:sldId id="938" r:id="rId87"/>
    <p:sldId id="939" r:id="rId88"/>
    <p:sldId id="940" r:id="rId89"/>
    <p:sldId id="941" r:id="rId90"/>
    <p:sldId id="942" r:id="rId91"/>
    <p:sldId id="943" r:id="rId92"/>
    <p:sldId id="944" r:id="rId93"/>
    <p:sldId id="945" r:id="rId94"/>
    <p:sldId id="959" r:id="rId95"/>
    <p:sldId id="960" r:id="rId96"/>
    <p:sldId id="961" r:id="rId97"/>
    <p:sldId id="962" r:id="rId98"/>
    <p:sldId id="963" r:id="rId99"/>
    <p:sldId id="638" r:id="rId10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>
          <p15:clr>
            <a:srgbClr val="A4A3A4"/>
          </p15:clr>
        </p15:guide>
        <p15:guide id="2" pos="29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EB8C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8" autoAdjust="0"/>
    <p:restoredTop sz="97115" autoAdjust="0"/>
  </p:normalViewPr>
  <p:slideViewPr>
    <p:cSldViewPr>
      <p:cViewPr varScale="1">
        <p:scale>
          <a:sx n="109" d="100"/>
          <a:sy n="109" d="100"/>
        </p:scale>
        <p:origin x="1242" y="96"/>
      </p:cViewPr>
      <p:guideLst>
        <p:guide orient="horz" pos="2194"/>
        <p:guide pos="29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344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C7121B4-468E-40E5-A816-17C856DFA8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8346EB-C6BD-4821-ACA3-E62B01742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63F3E-C411-4A20-82E6-92ACD977BF3A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50A241-D403-4257-831A-F06FFFD85F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F9504E-495F-4E92-BD6F-1A9B7002D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E529B-303A-49FF-A3D7-58CA285F6A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496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FB6BFCC-4039-4895-84CC-D318D058CA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BD1A2AF-FAE9-405F-A3B0-0D357643EF2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AEE46F4-B731-4562-A90D-61B4E9085E8A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D5EA59E-7FB4-4851-B9CE-1BF2E8C6B34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0D51118-211B-497C-866F-C126A9CB1B5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0660915B-7502-46B6-992E-E5DD583B7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4C5F0BF-6425-4BC1-8337-FAB49E054A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tan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b-a)=</a:t>
                </a:r>
                <a:r>
                  <a:rPr lang="en-US" altLang="zh-CN" dirty="0" err="1"/>
                  <a:t>tanb-tana</a:t>
                </a:r>
                <a:r>
                  <a:rPr lang="en-US" altLang="zh-CN" dirty="0"/>
                  <a:t>/1+tanatanb 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Tanatanb</a:t>
                </a:r>
                <a:r>
                  <a:rPr lang="en-US" altLang="zh-CN" dirty="0"/>
                  <a:t>=-1</a:t>
                </a:r>
                <a:r>
                  <a:rPr lang="zh-CN" altLang="en-US" dirty="0"/>
                  <a:t>才使得（</a:t>
                </a:r>
                <a:r>
                  <a:rPr lang="en-US" altLang="zh-CN" dirty="0"/>
                  <a:t>b-a</a:t>
                </a:r>
                <a:r>
                  <a:rPr lang="zh-CN" altLang="en-US" dirty="0"/>
                  <a:t>）是直角。</a:t>
                </a:r>
                <a:endParaRPr lang="en-US" altLang="zh-CN" dirty="0"/>
              </a:p>
              <a:p>
                <a:r>
                  <a:rPr lang="en-US" altLang="zh-CN" dirty="0"/>
                  <a:t>K1=-w1/w2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K2=w2/w1</a:t>
                </a:r>
                <a:r>
                  <a:rPr lang="zh-CN" altLang="en-US" dirty="0"/>
                  <a:t>，正好</a:t>
                </a:r>
                <a:r>
                  <a:rPr lang="en-US" altLang="zh-CN" dirty="0"/>
                  <a:t>k1k2=-1</a:t>
                </a:r>
                <a:r>
                  <a:rPr lang="zh-CN" altLang="en-US" dirty="0"/>
                  <a:t>，则（</a:t>
                </a:r>
                <a:r>
                  <a:rPr lang="en-US" altLang="zh-CN" dirty="0"/>
                  <a:t>w1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w2</a:t>
                </a:r>
                <a:r>
                  <a:rPr lang="zh-CN" altLang="en-US" dirty="0"/>
                  <a:t>）向量为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1200" b="1" dirty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12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tan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b-a)=</a:t>
                </a:r>
                <a:r>
                  <a:rPr lang="en-US" altLang="zh-CN" dirty="0" err="1" smtClean="0"/>
                  <a:t>tanb-tana</a:t>
                </a:r>
                <a:r>
                  <a:rPr lang="en-US" altLang="zh-CN" dirty="0" smtClean="0"/>
                  <a:t>/1+tanatanb </a:t>
                </a:r>
                <a:r>
                  <a:rPr lang="zh-CN" altLang="en-US" dirty="0" smtClean="0"/>
                  <a:t>，</a:t>
                </a:r>
                <a:r>
                  <a:rPr lang="en-US" altLang="zh-CN" dirty="0" err="1" smtClean="0"/>
                  <a:t>Tanatanb</a:t>
                </a:r>
                <a:r>
                  <a:rPr lang="en-US" altLang="zh-CN" dirty="0" smtClean="0"/>
                  <a:t>=-1</a:t>
                </a:r>
                <a:r>
                  <a:rPr lang="zh-CN" altLang="en-US" dirty="0" smtClean="0"/>
                  <a:t>才使得（</a:t>
                </a:r>
                <a:r>
                  <a:rPr lang="en-US" altLang="zh-CN" dirty="0" smtClean="0"/>
                  <a:t>b-a</a:t>
                </a:r>
                <a:r>
                  <a:rPr lang="zh-CN" altLang="en-US" dirty="0" smtClean="0"/>
                  <a:t>）是直角。</a:t>
                </a:r>
                <a:endParaRPr lang="en-US" altLang="zh-CN" dirty="0" smtClean="0"/>
              </a:p>
              <a:p>
                <a:r>
                  <a:rPr lang="en-US" altLang="zh-CN" dirty="0" smtClean="0"/>
                  <a:t>K1=-w1/w2 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K2=w2/w1</a:t>
                </a:r>
                <a:r>
                  <a:rPr lang="zh-CN" altLang="en-US" dirty="0" smtClean="0"/>
                  <a:t>，正好</a:t>
                </a:r>
                <a:r>
                  <a:rPr lang="en-US" altLang="zh-CN" dirty="0" smtClean="0"/>
                  <a:t>k1k2=-1</a:t>
                </a:r>
                <a:r>
                  <a:rPr lang="zh-CN" altLang="en-US" dirty="0" smtClean="0"/>
                  <a:t>，则（</a:t>
                </a:r>
                <a:r>
                  <a:rPr lang="en-US" altLang="zh-CN" dirty="0" smtClean="0"/>
                  <a:t>w1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w2</a:t>
                </a:r>
                <a:r>
                  <a:rPr lang="zh-CN" altLang="en-US" dirty="0" smtClean="0"/>
                  <a:t>）向量为</a:t>
                </a:r>
                <a:r>
                  <a:rPr lang="en-US" altLang="zh-CN" sz="1200" b="1" i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𝒘</a:t>
                </a:r>
                <a:r>
                  <a:rPr lang="en-US" altLang="zh-CN" sz="1200" b="1" i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_</a:t>
                </a:r>
                <a:r>
                  <a:rPr lang="en-US" altLang="zh-CN" sz="1200" b="1" i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𝟏 𝒙_𝟏+𝒘_𝟐 𝒙_𝟐+𝒘_𝟎=𝟎</a:t>
                </a:r>
                <a:r>
                  <a:rPr lang="zh-CN" altLang="en-US" sz="1200" b="1" dirty="0" smtClean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12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C5F0BF-6425-4BC1-8337-FAB49E054ADD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58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tan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b-a)=</a:t>
                </a:r>
                <a:r>
                  <a:rPr lang="en-US" altLang="zh-CN" dirty="0" err="1"/>
                  <a:t>tanb-tana</a:t>
                </a:r>
                <a:r>
                  <a:rPr lang="en-US" altLang="zh-CN" dirty="0"/>
                  <a:t>/1+tanatanb 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Tanatanb</a:t>
                </a:r>
                <a:r>
                  <a:rPr lang="en-US" altLang="zh-CN" dirty="0"/>
                  <a:t>=-1</a:t>
                </a:r>
                <a:r>
                  <a:rPr lang="zh-CN" altLang="en-US" dirty="0"/>
                  <a:t>才使得（</a:t>
                </a:r>
                <a:r>
                  <a:rPr lang="en-US" altLang="zh-CN" dirty="0"/>
                  <a:t>b-a</a:t>
                </a:r>
                <a:r>
                  <a:rPr lang="zh-CN" altLang="en-US" dirty="0"/>
                  <a:t>）是直角。</a:t>
                </a:r>
                <a:endParaRPr lang="en-US" altLang="zh-CN" dirty="0"/>
              </a:p>
              <a:p>
                <a:r>
                  <a:rPr lang="en-US" altLang="zh-CN" dirty="0"/>
                  <a:t>K1=-w1/w2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K2=w2/w1</a:t>
                </a:r>
                <a:r>
                  <a:rPr lang="zh-CN" altLang="en-US" dirty="0"/>
                  <a:t>，正好</a:t>
                </a:r>
                <a:r>
                  <a:rPr lang="en-US" altLang="zh-CN" dirty="0"/>
                  <a:t>k1k2=-1</a:t>
                </a:r>
                <a:r>
                  <a:rPr lang="zh-CN" altLang="en-US" dirty="0"/>
                  <a:t>，则（</a:t>
                </a:r>
                <a:r>
                  <a:rPr lang="en-US" altLang="zh-CN" dirty="0"/>
                  <a:t>w1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w2</a:t>
                </a:r>
                <a:r>
                  <a:rPr lang="zh-CN" altLang="en-US" dirty="0"/>
                  <a:t>）向量为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1200" b="1" dirty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12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tan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b-a)=</a:t>
                </a:r>
                <a:r>
                  <a:rPr lang="en-US" altLang="zh-CN" dirty="0" err="1" smtClean="0"/>
                  <a:t>tanb-tana</a:t>
                </a:r>
                <a:r>
                  <a:rPr lang="en-US" altLang="zh-CN" dirty="0" smtClean="0"/>
                  <a:t>/1+tanatanb </a:t>
                </a:r>
                <a:r>
                  <a:rPr lang="zh-CN" altLang="en-US" dirty="0" smtClean="0"/>
                  <a:t>，</a:t>
                </a:r>
                <a:r>
                  <a:rPr lang="en-US" altLang="zh-CN" dirty="0" err="1" smtClean="0"/>
                  <a:t>Tanatanb</a:t>
                </a:r>
                <a:r>
                  <a:rPr lang="en-US" altLang="zh-CN" dirty="0" smtClean="0"/>
                  <a:t>=-1</a:t>
                </a:r>
                <a:r>
                  <a:rPr lang="zh-CN" altLang="en-US" dirty="0" smtClean="0"/>
                  <a:t>才使得（</a:t>
                </a:r>
                <a:r>
                  <a:rPr lang="en-US" altLang="zh-CN" dirty="0" smtClean="0"/>
                  <a:t>b-a</a:t>
                </a:r>
                <a:r>
                  <a:rPr lang="zh-CN" altLang="en-US" dirty="0" smtClean="0"/>
                  <a:t>）是直角。</a:t>
                </a:r>
                <a:endParaRPr lang="en-US" altLang="zh-CN" dirty="0" smtClean="0"/>
              </a:p>
              <a:p>
                <a:r>
                  <a:rPr lang="en-US" altLang="zh-CN" dirty="0" smtClean="0"/>
                  <a:t>K1=-w1/w2 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K2=w2/w1</a:t>
                </a:r>
                <a:r>
                  <a:rPr lang="zh-CN" altLang="en-US" dirty="0" smtClean="0"/>
                  <a:t>，正好</a:t>
                </a:r>
                <a:r>
                  <a:rPr lang="en-US" altLang="zh-CN" dirty="0" smtClean="0"/>
                  <a:t>k1k2=-1</a:t>
                </a:r>
                <a:r>
                  <a:rPr lang="zh-CN" altLang="en-US" dirty="0" smtClean="0"/>
                  <a:t>，则（</a:t>
                </a:r>
                <a:r>
                  <a:rPr lang="en-US" altLang="zh-CN" dirty="0" smtClean="0"/>
                  <a:t>w1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w2</a:t>
                </a:r>
                <a:r>
                  <a:rPr lang="zh-CN" altLang="en-US" dirty="0" smtClean="0"/>
                  <a:t>）向量为</a:t>
                </a:r>
                <a:r>
                  <a:rPr lang="en-US" altLang="zh-CN" sz="1200" b="1" i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𝒘</a:t>
                </a:r>
                <a:r>
                  <a:rPr lang="en-US" altLang="zh-CN" sz="1200" b="1" i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_</a:t>
                </a:r>
                <a:r>
                  <a:rPr lang="en-US" altLang="zh-CN" sz="1200" b="1" i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𝟏 𝒙_𝟏+𝒘_𝟐 𝒙_𝟐+𝒘_𝟎=𝟎</a:t>
                </a:r>
                <a:r>
                  <a:rPr lang="zh-CN" altLang="en-US" sz="1200" b="1" dirty="0" smtClean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12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C5F0BF-6425-4BC1-8337-FAB49E054ADD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77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为什么可以忽略</a:t>
            </a:r>
            <a:r>
              <a:rPr lang="en-US" altLang="zh-CN" dirty="0"/>
              <a:t>1/||w||?</a:t>
            </a:r>
          </a:p>
          <a:p>
            <a:r>
              <a:rPr lang="en-US" altLang="zh-CN" dirty="0"/>
              <a:t>1)</a:t>
            </a:r>
            <a:r>
              <a:rPr lang="zh-CN" altLang="en-US" dirty="0"/>
              <a:t>分母大于</a:t>
            </a:r>
            <a:r>
              <a:rPr lang="en-US" altLang="zh-CN" dirty="0"/>
              <a:t>0</a:t>
            </a:r>
            <a:r>
              <a:rPr lang="zh-CN" altLang="en-US" dirty="0"/>
              <a:t>，不影响损失函数的正负。所谓误分类驱动更新，是对误分类点计算距离，</a:t>
            </a:r>
            <a:r>
              <a:rPr lang="en-US" altLang="zh-CN" dirty="0"/>
              <a:t>w*xi</a:t>
            </a:r>
            <a:r>
              <a:rPr lang="zh-CN" altLang="en-US" dirty="0"/>
              <a:t>的点积决定了夹角，与</a:t>
            </a:r>
            <a:r>
              <a:rPr lang="en-US" altLang="zh-CN" dirty="0" err="1"/>
              <a:t>yi</a:t>
            </a:r>
            <a:r>
              <a:rPr lang="zh-CN" altLang="en-US" dirty="0"/>
              <a:t>的标签始终是不同号，所以</a:t>
            </a:r>
            <a:r>
              <a:rPr lang="en-US" altLang="zh-CN" dirty="0"/>
              <a:t>-y(</a:t>
            </a:r>
            <a:r>
              <a:rPr lang="en-US" altLang="zh-CN" dirty="0" err="1"/>
              <a:t>wx</a:t>
            </a:r>
            <a:r>
              <a:rPr lang="en-US" altLang="zh-CN" dirty="0"/>
              <a:t> + b)</a:t>
            </a:r>
            <a:r>
              <a:rPr lang="zh-CN" altLang="en-US" dirty="0"/>
              <a:t>肯定是大于</a:t>
            </a:r>
            <a:r>
              <a:rPr lang="en-US" altLang="zh-CN" dirty="0"/>
              <a:t>0</a:t>
            </a:r>
            <a:r>
              <a:rPr lang="zh-CN" altLang="en-US" dirty="0"/>
              <a:t>的 所以不存在英雄判断正负性的问题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）最终的学习目标是，分类器不存在有误分类的点，则使得损失函数为</a:t>
            </a:r>
            <a:r>
              <a:rPr lang="en-US" altLang="zh-CN" dirty="0"/>
              <a:t>0</a:t>
            </a:r>
            <a:r>
              <a:rPr lang="zh-CN" altLang="en-US" dirty="0"/>
              <a:t>作为最终学习目标，因此</a:t>
            </a:r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||w||</a:t>
            </a:r>
            <a:r>
              <a:rPr lang="zh-CN" altLang="en-US" dirty="0"/>
              <a:t>仍然为</a:t>
            </a:r>
            <a:r>
              <a:rPr lang="en-US" altLang="zh-CN" dirty="0"/>
              <a:t>0</a:t>
            </a:r>
            <a:r>
              <a:rPr lang="zh-CN" altLang="en-US" dirty="0"/>
              <a:t>，所以可以为</a:t>
            </a:r>
            <a:r>
              <a:rPr lang="en-US" altLang="zh-CN" dirty="0"/>
              <a:t>1/||w||</a:t>
            </a:r>
            <a:r>
              <a:rPr lang="zh-CN" altLang="en-US"/>
              <a:t>忽略消除掉。</a:t>
            </a:r>
            <a:endParaRPr lang="en-US" altLang="zh-CN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4C5F0BF-6425-4BC1-8337-FAB49E054A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64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4C5F0BF-6425-4BC1-8337-FAB49E054A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44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6D22ED9-FFAB-48CC-851C-64BF4AF0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EFACF278-3F2D-4A5D-B214-EFF93C79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0428C265-F22A-4805-B3EE-BEB731E342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9985CC64-67AD-4C7D-8D40-9D87F621C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36588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4063" y="1133475"/>
            <a:ext cx="7772400" cy="2266950"/>
          </a:xfrm>
        </p:spPr>
        <p:txBody>
          <a:bodyPr anchor="ctr" anchorCtr="1"/>
          <a:lstStyle>
            <a:lvl1pPr algn="ctr">
              <a:defRPr sz="4100" i="1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CE96963-321B-460E-BD63-83AFFF8FC9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807D281F-67E8-4ACC-9C16-6B3FEACAE7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391275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94EAD-D094-4633-8988-2D2E061C6C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575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4C4897-0646-469F-9AEE-25A86D19AA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CB54198-0B06-4C93-BC90-4E23B1D83B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5B64F-A8BD-4837-BCC7-5F48C3CC2E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34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345680-BFF4-4358-93DF-C9DCE277A6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774A69-B3D3-4C80-BF8F-3BDE081B27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6DF31-87C6-4B6F-B988-D6C1AA2F65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3194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6D22ED9-FFAB-48CC-851C-64BF4AF0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EFACF278-3F2D-4A5D-B214-EFF93C79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FA2B5A3-3378-4B8E-9D0C-D076312B8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0428C265-F22A-4805-B3EE-BEB731E342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106D9E-2B26-48DB-B5C0-18D32F98E232}"/>
              </a:ext>
            </a:extLst>
          </p:cNvPr>
          <p:cNvSpPr/>
          <p:nvPr userDrawn="1"/>
        </p:nvSpPr>
        <p:spPr>
          <a:xfrm>
            <a:off x="6183194" y="831524"/>
            <a:ext cx="24416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b="1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Introduction to </a:t>
            </a:r>
          </a:p>
          <a:p>
            <a:pPr algn="ctr">
              <a:defRPr/>
            </a:pPr>
            <a:r>
              <a:rPr lang="en-US" altLang="zh-CN" sz="1800" b="1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Artificial Intelligence</a:t>
            </a:r>
            <a:endParaRPr lang="zh-CN" altLang="en-US" sz="1800" b="1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9985CC64-67AD-4C7D-8D40-9D87F621C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36588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4063" y="1133475"/>
            <a:ext cx="7772400" cy="2266950"/>
          </a:xfrm>
        </p:spPr>
        <p:txBody>
          <a:bodyPr anchor="ctr" anchorCtr="1"/>
          <a:lstStyle>
            <a:lvl1pPr algn="ctr">
              <a:defRPr sz="4100" i="1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20863" y="4221163"/>
            <a:ext cx="5410200" cy="1152525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33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CE96963-321B-460E-BD63-83AFFF8FC9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807D281F-67E8-4ACC-9C16-6B3FEACAE7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391275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94EAD-D094-4633-8988-2D2E061C6C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020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F6544C-82B1-4946-A635-953DE25293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6563732-187D-43C1-A2B5-7B1F708066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CAC94-3369-4DEA-83C2-9F03EFC17D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194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2330ED-B149-4859-B4BE-090E07362B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794260-A923-456E-8ED0-8303A5D24A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BFF76-E9A1-47B5-A649-D56A87648A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2442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993D-6346-4B00-B0C9-E4B26B3E33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2BEFA4-519A-4C1B-A615-5D4F78D86E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A4E77-10DC-4E40-B7F0-5CA3F79579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153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7F362CC-15A0-487A-85EC-B293A63675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B04A96A-1D13-4F9F-99A2-02EE7A90AA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F4B0A-F9D8-47D2-AD8E-D46094B26D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062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E89E1A8-3EE2-4E8C-B7FE-027629A8C4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C13E470-C24D-44A6-AEAB-643CB66744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ACA3A-2401-46C9-A315-9F5A8C5E80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6332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33A808-070A-4A88-A490-8BFC8D85B8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91BEAB1-76FA-42D4-A38B-313DEEF846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F2DB9-441D-428A-8DC2-5209CFE59A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392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4F39D-E082-4DE8-B971-CD3BF2C586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120614-F8A5-4B89-8F39-4BAC6503573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6E3BF-4110-4ACF-BCC3-E2ABB8639F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721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F6544C-82B1-4946-A635-953DE25293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6563732-187D-43C1-A2B5-7B1F708066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CAC94-3369-4DEA-83C2-9F03EFC17D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458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F1D6F-4524-4692-81B7-F659F059EA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37DAA8-E6E8-479B-9BAD-750257F841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030BF-796F-4042-AC8C-5803945562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591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4C4897-0646-469F-9AEE-25A86D19AA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CB54198-0B06-4C93-BC90-4E23B1D83B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5B64F-A8BD-4837-BCC7-5F48C3CC2E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613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345680-BFF4-4358-93DF-C9DCE277A6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774A69-B3D3-4C80-BF8F-3BDE081B27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6DF31-87C6-4B6F-B988-D6C1AA2F65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900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2330ED-B149-4859-B4BE-090E07362B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794260-A923-456E-8ED0-8303A5D24A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BFF76-E9A1-47B5-A649-D56A87648A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58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993D-6346-4B00-B0C9-E4B26B3E33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2BEFA4-519A-4C1B-A615-5D4F78D86E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A4E77-10DC-4E40-B7F0-5CA3F79579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26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7F362CC-15A0-487A-85EC-B293A63675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B04A96A-1D13-4F9F-99A2-02EE7A90AA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F4B0A-F9D8-47D2-AD8E-D46094B26D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962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E89E1A8-3EE2-4E8C-B7FE-027629A8C4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C13E470-C24D-44A6-AEAB-643CB66744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ACA3A-2401-46C9-A315-9F5A8C5E80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148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33A808-070A-4A88-A490-8BFC8D85B8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91BEAB1-76FA-42D4-A38B-313DEEF846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F2DB9-441D-428A-8DC2-5209CFE59A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449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4F39D-E082-4DE8-B971-CD3BF2C586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120614-F8A5-4B89-8F39-4BAC6503573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6E3BF-4110-4ACF-BCC3-E2ABB8639F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70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F1D6F-4524-4692-81B7-F659F059EA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37DAA8-E6E8-479B-9BAD-750257F841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030BF-796F-4042-AC8C-5803945562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10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24C55D2-7F09-4EA3-AAE2-E9809CE87F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3775" y="406400"/>
            <a:ext cx="76962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CF55886-C558-44CC-9005-98AAE5FCE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36663"/>
            <a:ext cx="7696200" cy="492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7080E3C-2686-4A73-A6C8-7D1BF5D3718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88100"/>
            <a:ext cx="2057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A3243A8-D545-4995-9B29-4A689CC965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5EE26233-D615-4998-8130-2810C932E5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AutoShape 7">
            <a:extLst>
              <a:ext uri="{FF2B5EF4-FFF2-40B4-BE49-F238E27FC236}">
                <a16:creationId xmlns:a16="http://schemas.microsoft.com/office/drawing/2014/main" id="{733FC07D-DBD0-42E3-A69F-429C7492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031" name="Line 8">
            <a:extLst>
              <a:ext uri="{FF2B5EF4-FFF2-40B4-BE49-F238E27FC236}">
                <a16:creationId xmlns:a16="http://schemas.microsoft.com/office/drawing/2014/main" id="{A384534E-99E0-44B3-9762-30A42C6B9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950" y="114458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2" name="图片 1">
            <a:extLst>
              <a:ext uri="{FF2B5EF4-FFF2-40B4-BE49-F238E27FC236}">
                <a16:creationId xmlns:a16="http://schemas.microsoft.com/office/drawing/2014/main" id="{CED7AEB5-E0AC-49C8-BC42-BD36A3AD34D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207963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l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24C55D2-7F09-4EA3-AAE2-E9809CE87F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3775" y="406400"/>
            <a:ext cx="76962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CF55886-C558-44CC-9005-98AAE5FCE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36663"/>
            <a:ext cx="7696200" cy="492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7080E3C-2686-4A73-A6C8-7D1BF5D3718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88100"/>
            <a:ext cx="2057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A3243A8-D545-4995-9B29-4A689CC965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5EE26233-D615-4998-8130-2810C932E5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AutoShape 7">
            <a:extLst>
              <a:ext uri="{FF2B5EF4-FFF2-40B4-BE49-F238E27FC236}">
                <a16:creationId xmlns:a16="http://schemas.microsoft.com/office/drawing/2014/main" id="{733FC07D-DBD0-42E3-A69F-429C7492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031" name="Line 8">
            <a:extLst>
              <a:ext uri="{FF2B5EF4-FFF2-40B4-BE49-F238E27FC236}">
                <a16:creationId xmlns:a16="http://schemas.microsoft.com/office/drawing/2014/main" id="{A384534E-99E0-44B3-9762-30A42C6B9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950" y="114458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2" name="图片 1">
            <a:extLst>
              <a:ext uri="{FF2B5EF4-FFF2-40B4-BE49-F238E27FC236}">
                <a16:creationId xmlns:a16="http://schemas.microsoft.com/office/drawing/2014/main" id="{CED7AEB5-E0AC-49C8-BC42-BD36A3AD34D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207963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645A8D-6D4E-4F11-894B-68F365CC39BF}"/>
              </a:ext>
            </a:extLst>
          </p:cNvPr>
          <p:cNvSpPr/>
          <p:nvPr userDrawn="1"/>
        </p:nvSpPr>
        <p:spPr>
          <a:xfrm>
            <a:off x="6396879" y="201864"/>
            <a:ext cx="24416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b="1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Introduction to </a:t>
            </a:r>
          </a:p>
          <a:p>
            <a:pPr algn="ctr">
              <a:defRPr/>
            </a:pPr>
            <a:r>
              <a:rPr lang="en-US" altLang="zh-CN" sz="1800" b="1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Artificial Intelligence</a:t>
            </a:r>
            <a:endParaRPr lang="zh-CN" altLang="en-US" sz="1800" b="1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5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l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3">
            <a:extLst>
              <a:ext uri="{FF2B5EF4-FFF2-40B4-BE49-F238E27FC236}">
                <a16:creationId xmlns:a16="http://schemas.microsoft.com/office/drawing/2014/main" id="{DC0642A4-56D6-42DF-97A6-CBB84B5D38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552" y="1556792"/>
            <a:ext cx="7772400" cy="2266950"/>
          </a:xfrm>
        </p:spPr>
        <p:txBody>
          <a:bodyPr/>
          <a:lstStyle/>
          <a:p>
            <a:r>
              <a:rPr lang="zh-CN" altLang="en-US" dirty="0"/>
              <a:t>第二章  线性模型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局部加权线性回归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5887F2-BC5F-FB66-ED38-567C54CAF789}"/>
              </a:ext>
            </a:extLst>
          </p:cNvPr>
          <p:cNvSpPr txBox="1"/>
          <p:nvPr/>
        </p:nvSpPr>
        <p:spPr>
          <a:xfrm>
            <a:off x="503548" y="1268760"/>
            <a:ext cx="81369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线性回归的一个问题是有可能出现欠拟合现象，因为它求的是具有小均方误差的无偏估 计。显而易见，如果模型欠拟合将不能取得好的预测效果。所以有些方法允许在估计中引入一 些偏差，从而降低预测的均方误差。</a:t>
            </a:r>
            <a:endParaRPr lang="zh-HK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DABFCF-39D9-1AE0-2562-8DC9FF43959E}"/>
              </a:ext>
            </a:extLst>
          </p:cNvPr>
          <p:cNvSpPr txBox="1"/>
          <p:nvPr/>
        </p:nvSpPr>
        <p:spPr>
          <a:xfrm>
            <a:off x="503548" y="2614792"/>
            <a:ext cx="81642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其中的一个方法是局部加权线性回归。在该方法中，我们给待预测点附近的每个点赋予一定的权重。与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kNN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一样，这种算法每次预测均需要事先选取出对应的数据子集。该算法解除回归系数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的形式如下：</a:t>
            </a:r>
            <a:endParaRPr lang="zh-HK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C78D10-4D2B-94C6-30CF-C54F1CA48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3732767"/>
            <a:ext cx="4320480" cy="6678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835038-76B9-2203-3325-2E6E67560577}"/>
              </a:ext>
            </a:extLst>
          </p:cNvPr>
          <p:cNvSpPr txBox="1"/>
          <p:nvPr/>
        </p:nvSpPr>
        <p:spPr>
          <a:xfrm>
            <a:off x="503548" y="4502881"/>
            <a:ext cx="8164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是一个矩阵，这个公式跟我们上面推导的公式的区别就在于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，它用来给每个店赋予权重。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392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局部加权线性回归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0A8C1E-D8C1-A179-C933-687228A5CE89}"/>
              </a:ext>
            </a:extLst>
          </p:cNvPr>
          <p:cNvSpPr txBox="1"/>
          <p:nvPr/>
        </p:nvSpPr>
        <p:spPr>
          <a:xfrm>
            <a:off x="683568" y="1268760"/>
            <a:ext cx="6696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因为局部加权线性回归使用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高斯核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对应的权重如下：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74CF3-BB56-F94D-F0FC-E6415B30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39" y="1772816"/>
            <a:ext cx="4572001" cy="13488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5823D11-FAB0-8FC5-9CB7-E92383C4BC73}"/>
              </a:ext>
            </a:extLst>
          </p:cNvPr>
          <p:cNvSpPr txBox="1"/>
          <p:nvPr/>
        </p:nvSpPr>
        <p:spPr>
          <a:xfrm>
            <a:off x="683568" y="3382393"/>
            <a:ext cx="6984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这样我们就可以根据上述公式，编写局部加权线性回归，我们通过改变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的值，可以调节回归效果。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0259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局部加权线性回归</a:t>
            </a:r>
            <a:r>
              <a:rPr lang="en-US" altLang="zh-CN" dirty="0">
                <a:latin typeface="+mn-lt"/>
              </a:rPr>
              <a:t>python</a:t>
            </a:r>
            <a:r>
              <a:rPr lang="zh-CN" altLang="en-US" dirty="0">
                <a:latin typeface="+mn-lt"/>
              </a:rPr>
              <a:t>核心代码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838948-ACB5-05EC-AA90-D08EE0A7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68760"/>
            <a:ext cx="5388708" cy="49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局部加权线性回归实验结果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8BD861-6EBD-B7FC-5A34-F1A7566D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222400"/>
            <a:ext cx="5760640" cy="500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8064946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为什么最小二乘法对误差的估计要用平方？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F14BC5-8A62-A604-04EB-9B05059DBE0B}"/>
              </a:ext>
            </a:extLst>
          </p:cNvPr>
          <p:cNvSpPr txBox="1"/>
          <p:nvPr/>
        </p:nvSpPr>
        <p:spPr>
          <a:xfrm>
            <a:off x="611560" y="1340768"/>
            <a:ext cx="8136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简单地说，之所以要用平方，是因为，取二次方的时候，对参数的估计是当前样本下的最大似然估计。证明如下：</a:t>
            </a:r>
            <a:endParaRPr lang="zh-HK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7E2807-27D0-F862-D892-C957E464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211172" cy="36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1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8064946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为什么最小二乘法对误差的估计要用平方？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E0166E-4E48-3BC3-6202-70B0D6ED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98" y="1412776"/>
            <a:ext cx="6802549" cy="41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3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34E3595-1375-4655-AB50-92DD9F747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FF"/>
                </a:solidFill>
                <a:latin typeface="+mn-lt"/>
              </a:rPr>
              <a:t>线性模型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2214F1-AC0D-42B2-9AF8-52B61333E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3900" y="1412875"/>
            <a:ext cx="7696200" cy="4929188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5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ts val="570"/>
              </a:spcBef>
              <a:buClr>
                <a:srgbClr val="FF0000"/>
              </a:buClr>
              <a:buSzPct val="5500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05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生物神经元介绍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人脑的奥秘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>
                <a:ea typeface="微软雅黑" panose="020B0503020204020204" pitchFamily="34" charset="-122"/>
              </a:rPr>
              <a:t>人类的大脑大约有</a:t>
            </a:r>
            <a:r>
              <a:rPr lang="en-US" altLang="zh-CN" sz="2000">
                <a:ea typeface="微软雅黑" panose="020B0503020204020204" pitchFamily="34" charset="-122"/>
              </a:rPr>
              <a:t>1400</a:t>
            </a:r>
            <a:r>
              <a:rPr lang="zh-CN" altLang="en-US" sz="2000">
                <a:ea typeface="微软雅黑" panose="020B0503020204020204" pitchFamily="34" charset="-122"/>
              </a:rPr>
              <a:t>亿个神经细胞，亦称为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神经元</a:t>
            </a:r>
            <a:endParaRPr lang="en-US" altLang="zh-CN" sz="200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>
                <a:ea typeface="微软雅黑" panose="020B0503020204020204" pitchFamily="34" charset="-122"/>
              </a:rPr>
              <a:t>平均每个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神经元</a:t>
            </a:r>
            <a:r>
              <a:rPr lang="zh-CN" altLang="en-US" sz="2000">
                <a:ea typeface="微软雅黑" panose="020B0503020204020204" pitchFamily="34" charset="-122"/>
              </a:rPr>
              <a:t>与其他大量神经元相互连接，形成复杂的生物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神经网络</a:t>
            </a:r>
            <a:endParaRPr lang="en-US" altLang="zh-CN" sz="2000">
              <a:solidFill>
                <a:srgbClr val="0000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DF2CFE51-8A7D-4336-A2C7-151C43299F7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212976"/>
            <a:ext cx="7696200" cy="2844701"/>
            <a:chOff x="113" y="2296"/>
            <a:chExt cx="5126" cy="1883"/>
          </a:xfrm>
        </p:grpSpPr>
        <p:pic>
          <p:nvPicPr>
            <p:cNvPr id="5" name="Picture 6" descr="001026scls1_small">
              <a:extLst>
                <a:ext uri="{FF2B5EF4-FFF2-40B4-BE49-F238E27FC236}">
                  <a16:creationId xmlns:a16="http://schemas.microsoft.com/office/drawing/2014/main" id="{73BA965B-64AC-4E85-BD78-36782C398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2795"/>
              <a:ext cx="1411" cy="1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CCE38C32-86B0-40EA-9B01-212C1C632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2296"/>
              <a:ext cx="5126" cy="1883"/>
              <a:chOff x="113" y="2296"/>
              <a:chExt cx="5126" cy="1883"/>
            </a:xfrm>
          </p:grpSpPr>
          <p:sp>
            <p:nvSpPr>
              <p:cNvPr id="7" name="AutoShape 7">
                <a:extLst>
                  <a:ext uri="{FF2B5EF4-FFF2-40B4-BE49-F238E27FC236}">
                    <a16:creationId xmlns:a16="http://schemas.microsoft.com/office/drawing/2014/main" id="{868367C5-6714-4189-835F-4C512588F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" y="2296"/>
                <a:ext cx="1134" cy="397"/>
              </a:xfrm>
              <a:prstGeom prst="cloudCallout">
                <a:avLst>
                  <a:gd name="adj1" fmla="val -116139"/>
                  <a:gd name="adj2" fmla="val 182495"/>
                </a:avLst>
              </a:prstGeom>
              <a:solidFill>
                <a:srgbClr val="CFEFC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2000">
                    <a:solidFill>
                      <a:srgbClr val="D60093"/>
                    </a:solidFill>
                    <a:latin typeface="Times New Roman" panose="02020603050405020304" pitchFamily="18" charset="0"/>
                  </a:rPr>
                  <a:t>经验直觉</a:t>
                </a:r>
              </a:p>
            </p:txBody>
          </p:sp>
          <p:grpSp>
            <p:nvGrpSpPr>
              <p:cNvPr id="8" name="Group 8">
                <a:extLst>
                  <a:ext uri="{FF2B5EF4-FFF2-40B4-BE49-F238E27FC236}">
                    <a16:creationId xmlns:a16="http://schemas.microsoft.com/office/drawing/2014/main" id="{0BD6361F-95EC-4570-A9A9-425A3121B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9" y="3612"/>
                <a:ext cx="1106" cy="567"/>
                <a:chOff x="767" y="3577"/>
                <a:chExt cx="1049" cy="482"/>
              </a:xfrm>
            </p:grpSpPr>
            <p:sp>
              <p:nvSpPr>
                <p:cNvPr id="11" name="AutoShape 9">
                  <a:extLst>
                    <a:ext uri="{FF2B5EF4-FFF2-40B4-BE49-F238E27FC236}">
                      <a16:creationId xmlns:a16="http://schemas.microsoft.com/office/drawing/2014/main" id="{6E1DF98D-0066-471C-91C3-EC5AA75D8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" y="3577"/>
                  <a:ext cx="1021" cy="482"/>
                </a:xfrm>
                <a:prstGeom prst="cloudCallout">
                  <a:avLst>
                    <a:gd name="adj1" fmla="val -81537"/>
                    <a:gd name="adj2" fmla="val -82157"/>
                  </a:avLst>
                </a:prstGeom>
                <a:solidFill>
                  <a:srgbClr val="E9EE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kumimoji="1" lang="zh-CN" altLang="zh-CN" sz="1400" b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" name="Rectangle 10">
                  <a:extLst>
                    <a:ext uri="{FF2B5EF4-FFF2-40B4-BE49-F238E27FC236}">
                      <a16:creationId xmlns:a16="http://schemas.microsoft.com/office/drawing/2014/main" id="{A123B4D7-499A-457B-A61A-8520018E1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" y="3691"/>
                  <a:ext cx="1049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2000">
                      <a:solidFill>
                        <a:srgbClr val="D60093"/>
                      </a:solidFill>
                      <a:latin typeface="Times New Roman" panose="02020603050405020304" pitchFamily="18" charset="0"/>
                    </a:rPr>
                    <a:t>综合判断</a:t>
                  </a:r>
                </a:p>
              </p:txBody>
            </p:sp>
          </p:grpSp>
          <p:sp>
            <p:nvSpPr>
              <p:cNvPr id="9" name="AutoShape 12">
                <a:extLst>
                  <a:ext uri="{FF2B5EF4-FFF2-40B4-BE49-F238E27FC236}">
                    <a16:creationId xmlns:a16="http://schemas.microsoft.com/office/drawing/2014/main" id="{63F7DD63-4FA6-4A7F-B8CE-8CE39EAE6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" y="2478"/>
                <a:ext cx="1134" cy="397"/>
              </a:xfrm>
              <a:prstGeom prst="cloudCallout">
                <a:avLst>
                  <a:gd name="adj1" fmla="val 141356"/>
                  <a:gd name="adj2" fmla="val 133625"/>
                </a:avLst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/>
                  <a:t>回忆</a:t>
                </a:r>
              </a:p>
            </p:txBody>
          </p:sp>
          <p:sp>
            <p:nvSpPr>
              <p:cNvPr id="10" name="AutoShape 13">
                <a:extLst>
                  <a:ext uri="{FF2B5EF4-FFF2-40B4-BE49-F238E27FC236}">
                    <a16:creationId xmlns:a16="http://schemas.microsoft.com/office/drawing/2014/main" id="{0669C991-B4DD-409B-9C06-5C62D881D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" y="3748"/>
                <a:ext cx="1134" cy="397"/>
              </a:xfrm>
              <a:prstGeom prst="cloudCallout">
                <a:avLst>
                  <a:gd name="adj1" fmla="val 130509"/>
                  <a:gd name="adj2" fmla="val -88537"/>
                </a:avLst>
              </a:prstGeom>
              <a:solidFill>
                <a:srgbClr val="CFEFC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/>
                  <a:t>联想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生物神经元介绍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生物神经元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由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细胞体</a:t>
            </a:r>
            <a:r>
              <a:rPr lang="en-US" altLang="zh-CN" sz="2000" b="1">
                <a:ea typeface="微软雅黑" panose="020B0503020204020204" pitchFamily="34" charset="-122"/>
              </a:rPr>
              <a:t>(Soma)</a:t>
            </a:r>
            <a:r>
              <a:rPr lang="zh-CN" altLang="en-US" sz="2000" b="1">
                <a:ea typeface="微软雅黑" panose="020B0503020204020204" pitchFamily="34" charset="-122"/>
              </a:rPr>
              <a:t>、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轴突</a:t>
            </a:r>
            <a:r>
              <a:rPr lang="en-US" altLang="zh-CN" sz="2000" b="1">
                <a:ea typeface="微软雅黑" panose="020B0503020204020204" pitchFamily="34" charset="-122"/>
              </a:rPr>
              <a:t>(Axon)</a:t>
            </a:r>
            <a:r>
              <a:rPr lang="zh-CN" altLang="en-US" sz="2000" b="1">
                <a:ea typeface="微软雅黑" panose="020B0503020204020204" pitchFamily="34" charset="-122"/>
              </a:rPr>
              <a:t>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树突</a:t>
            </a:r>
            <a:r>
              <a:rPr lang="en-US" altLang="zh-CN" sz="2000" b="1">
                <a:ea typeface="微软雅黑" panose="020B0503020204020204" pitchFamily="34" charset="-122"/>
              </a:rPr>
              <a:t>(Dendrite)</a:t>
            </a:r>
            <a:r>
              <a:rPr lang="zh-CN" altLang="en-US" sz="2000" b="1">
                <a:ea typeface="微软雅黑" panose="020B0503020204020204" pitchFamily="34" charset="-122"/>
              </a:rPr>
              <a:t>三个部分组成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1DC94B-D2E1-44E0-A50F-7CA7DD330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1916832"/>
            <a:ext cx="6264696" cy="26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7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生物神经元介绍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生物神经元工作机理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神经元的信息传递和处理是一种电化学活动，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树突</a:t>
            </a:r>
            <a:r>
              <a:rPr lang="zh-CN" altLang="en-US" sz="1800" b="1">
                <a:ea typeface="微软雅黑" panose="020B0503020204020204" pitchFamily="34" charset="-122"/>
              </a:rPr>
              <a:t>由于电化学作用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接受外界的刺激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5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5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一个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神经元</a:t>
            </a:r>
            <a:r>
              <a:rPr lang="zh-CN" altLang="en-US" sz="1800" b="1">
                <a:ea typeface="微软雅黑" panose="020B0503020204020204" pitchFamily="34" charset="-122"/>
              </a:rPr>
              <a:t>把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来自</a:t>
            </a:r>
            <a:r>
              <a:rPr lang="zh-CN" altLang="en-US" sz="1800" b="1">
                <a:ea typeface="微软雅黑" panose="020B0503020204020204" pitchFamily="34" charset="-122"/>
              </a:rPr>
              <a:t>不同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树突的</a:t>
            </a:r>
            <a:r>
              <a:rPr lang="zh-CN" altLang="en-US" sz="1800" b="1">
                <a:ea typeface="微软雅黑" panose="020B0503020204020204" pitchFamily="34" charset="-122"/>
              </a:rPr>
              <a:t>兴奋性或抑制性输入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信号</a:t>
            </a:r>
            <a:r>
              <a:rPr lang="en-US" altLang="zh-CN" sz="1800" b="1">
                <a:ea typeface="微软雅黑" panose="020B0503020204020204" pitchFamily="34" charset="-122"/>
              </a:rPr>
              <a:t>(</a:t>
            </a:r>
            <a:r>
              <a:rPr lang="zh-CN" altLang="en-US" sz="1800" b="1">
                <a:ea typeface="微软雅黑" panose="020B0503020204020204" pitchFamily="34" charset="-122"/>
              </a:rPr>
              <a:t>突触后膜电位</a:t>
            </a:r>
            <a:r>
              <a:rPr lang="en-US" altLang="zh-CN" sz="1800" b="1">
                <a:ea typeface="微软雅黑" panose="020B0503020204020204" pitchFamily="34" charset="-122"/>
              </a:rPr>
              <a:t>)</a:t>
            </a:r>
            <a:r>
              <a:rPr lang="zh-CN" altLang="en-US" sz="1800" b="1">
                <a:ea typeface="微软雅黑" panose="020B0503020204020204" pitchFamily="34" charset="-122"/>
              </a:rPr>
              <a:t>累加求和的过程，称为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整合</a:t>
            </a:r>
            <a:r>
              <a:rPr lang="zh-CN" altLang="en-US" sz="1800" b="1">
                <a:ea typeface="微软雅黑" panose="020B0503020204020204" pitchFamily="34" charset="-122"/>
              </a:rPr>
              <a:t>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7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7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当神经元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整合后产生的膜电位超过阈值</a:t>
            </a:r>
            <a:r>
              <a:rPr lang="zh-CN" altLang="en-US" sz="1800" b="1">
                <a:ea typeface="微软雅黑" panose="020B0503020204020204" pitchFamily="34" charset="-122"/>
              </a:rPr>
              <a:t>电位时，神经元处于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兴奋</a:t>
            </a:r>
            <a:r>
              <a:rPr lang="zh-CN" altLang="en-US" sz="1800" b="1">
                <a:ea typeface="微软雅黑" panose="020B0503020204020204" pitchFamily="34" charset="-122"/>
              </a:rPr>
              <a:t>状态，产生兴奋性电脉冲，并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经轴突输出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否则</a:t>
            </a:r>
            <a:r>
              <a:rPr lang="zh-CN" altLang="en-US" sz="1800" b="1">
                <a:ea typeface="微软雅黑" panose="020B0503020204020204" pitchFamily="34" charset="-122"/>
              </a:rPr>
              <a:t>，无电脉冲产生，处于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抑制状态</a:t>
            </a:r>
            <a:r>
              <a:rPr lang="zh-CN" altLang="en-US" sz="1800" b="1">
                <a:ea typeface="微软雅黑" panose="020B0503020204020204" pitchFamily="34" charset="-122"/>
              </a:rPr>
              <a:t>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神经元间的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连接强度</a:t>
            </a:r>
            <a:r>
              <a:rPr lang="zh-CN" altLang="en-US" sz="1800" b="1">
                <a:ea typeface="微软雅黑" panose="020B0503020204020204" pitchFamily="34" charset="-122"/>
              </a:rPr>
              <a:t>是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可以</a:t>
            </a:r>
            <a:r>
              <a:rPr lang="zh-CN" altLang="en-US" sz="1800" b="1">
                <a:ea typeface="微软雅黑" panose="020B0503020204020204" pitchFamily="34" charset="-122"/>
              </a:rPr>
              <a:t>接受外界刺激而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改变</a:t>
            </a:r>
            <a:r>
              <a:rPr lang="zh-CN" altLang="en-US" sz="1800" b="1">
                <a:ea typeface="微软雅黑" panose="020B0503020204020204" pitchFamily="34" charset="-122"/>
              </a:rPr>
              <a:t>的，这构成了学习机能的基础。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71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34E3595-1375-4655-AB50-92DD9F747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FF"/>
                </a:solidFill>
                <a:latin typeface="+mn-lt"/>
              </a:rPr>
              <a:t>线性模型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2214F1-AC0D-42B2-9AF8-52B61333E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3900" y="1412875"/>
            <a:ext cx="7696200" cy="4929188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5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ts val="570"/>
              </a:spcBef>
              <a:buClr>
                <a:srgbClr val="FF0000"/>
              </a:buClr>
              <a:buSzPct val="5500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人工神经元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人工神经元数学模型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根据前面提到的生物神经元，人们设计出了“人工神经元”，其数学模型如下所示：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：相当于神经元树突接收到的的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输入信息</a:t>
                </a:r>
                <a:endParaRPr lang="en-US" altLang="zh-CN" sz="16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500" b="1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：神经元树突上的连接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权重</a:t>
                </a:r>
                <a:endParaRPr lang="en-US" altLang="zh-CN" sz="16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500" b="1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：非线性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激活函数</a:t>
                </a:r>
                <a:endParaRPr lang="en-US" altLang="zh-CN" sz="16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5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：神经元偏置值，也就是神经元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阈值的相反数</a:t>
                </a:r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，即：阈值 </a:t>
                </a:r>
                <a:r>
                  <a:rPr lang="en-US" altLang="zh-CN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endParaRPr lang="en-US" altLang="zh-CN" sz="1600" b="1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600" b="1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5214937"/>
              </a:xfrm>
              <a:blipFill>
                <a:blip r:embed="rId2"/>
                <a:stretch>
                  <a:fillRect l="-76" t="-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F6E3E63-BEC2-4A98-A2F9-963B7E70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50" y="2636912"/>
            <a:ext cx="568710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31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人工神经元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人工神经元工作原理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在神经元的数学建模中：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𝑥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1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 𝑥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2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 𝑥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3 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是各种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输入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信号，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𝑤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1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 𝑤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2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 𝑤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3 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是神经元树突的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强度（权重值）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。正是由于神经元树突强度  𝑤  的存在，才使得神经元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可以学习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。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输入信号经过树突后，与神经元的树突进行交互，这里就是简单的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乘法交互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在“细胞体”内，对每一个树突中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传递过来的乘积值叠加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，并然后和阈值 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–b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进行比较（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叠加值</m:t>
                    </m:r>
                    <m:r>
                      <a:rPr lang="en-US" altLang="zh-CN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−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1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叠加值</m:t>
                    </m:r>
                    <m:r>
                      <a:rPr lang="en-US" altLang="zh-CN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sz="1800" b="1">
                    <a:ea typeface="微软雅黑" panose="020B0503020204020204" pitchFamily="34" charset="-122"/>
                  </a:rPr>
                  <a:t>）。如果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高于阈值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则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产生兴奋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，即神经元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被激活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。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神经元激活的结果通过一个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非线性函数 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𝑓  来表示，所以这个函数也叫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激活函数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。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9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76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人工神经元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人工神经元对比生物神经元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9DC1A7-8C1C-42E8-B948-23B884D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44" y="1883401"/>
            <a:ext cx="5321973" cy="2280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57165C-4BCA-4FC6-BCCC-44A8BEE6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407" y="4249481"/>
            <a:ext cx="5353710" cy="1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340768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什么是感知机？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chemeClr val="accent4"/>
                </a:solidFill>
                <a:ea typeface="微软雅黑" panose="020B0503020204020204" pitchFamily="34" charset="-122"/>
              </a:rPr>
              <a:t>当前面的人工神经元中的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非线性激活函数</a:t>
            </a:r>
            <a:r>
              <a:rPr lang="zh-CN" altLang="en-US" sz="2000" b="1">
                <a:solidFill>
                  <a:schemeClr val="accent4"/>
                </a:solidFill>
                <a:ea typeface="微软雅黑" panose="020B0503020204020204" pitchFamily="34" charset="-122"/>
              </a:rPr>
              <a:t>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符号函数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Sign(x)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b="1">
                <a:solidFill>
                  <a:schemeClr val="accent4"/>
                </a:solidFill>
                <a:ea typeface="微软雅黑" panose="020B0503020204020204" pitchFamily="34" charset="-122"/>
              </a:rPr>
              <a:t>时，这个神经元就是一个简单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感知机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(Perceptron)</a:t>
            </a:r>
            <a:r>
              <a:rPr lang="zh-CN" altLang="en-US" sz="2000" b="1">
                <a:solidFill>
                  <a:schemeClr val="accent4"/>
                </a:solidFill>
                <a:ea typeface="微软雅黑" panose="020B0503020204020204" pitchFamily="34" charset="-122"/>
              </a:rPr>
              <a:t>模型，它</a:t>
            </a:r>
            <a:r>
              <a:rPr lang="zh-CN" altLang="en-US" sz="2000" b="1">
                <a:ea typeface="微软雅黑" panose="020B0503020204020204" pitchFamily="34" charset="-122"/>
              </a:rPr>
              <a:t>是最简单的人工神经网络模型，只有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一个神经元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3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什么是符号函数？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符号函数 </a:t>
            </a:r>
            <a:r>
              <a:rPr lang="en-US" altLang="zh-CN" sz="2000" b="1">
                <a:ea typeface="微软雅黑" panose="020B0503020204020204" pitchFamily="34" charset="-122"/>
              </a:rPr>
              <a:t>Sign(x) </a:t>
            </a:r>
            <a:r>
              <a:rPr lang="zh-CN" altLang="en-US" sz="2000" b="1">
                <a:ea typeface="微软雅黑" panose="020B0503020204020204" pitchFamily="34" charset="-122"/>
              </a:rPr>
              <a:t>或 </a:t>
            </a:r>
            <a:r>
              <a:rPr lang="en-US" altLang="zh-CN" sz="2000" b="1">
                <a:ea typeface="微软雅黑" panose="020B0503020204020204" pitchFamily="34" charset="-122"/>
              </a:rPr>
              <a:t>Sgn(x):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当输入大于 </a:t>
            </a:r>
            <a:r>
              <a:rPr lang="en-US" altLang="zh-CN" sz="1800" b="1"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时，函数值为 </a:t>
            </a:r>
            <a:r>
              <a:rPr lang="en-US" altLang="zh-CN" sz="1800" b="1">
                <a:ea typeface="微软雅黑" panose="020B0503020204020204" pitchFamily="34" charset="-122"/>
              </a:rPr>
              <a:t>1 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当输入小于 </a:t>
            </a:r>
            <a:r>
              <a:rPr lang="en-US" altLang="zh-CN" sz="1800" b="1"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时，函数值为 </a:t>
            </a:r>
            <a:r>
              <a:rPr lang="en-US" altLang="zh-CN" sz="1800" b="1">
                <a:ea typeface="微软雅黑" panose="020B0503020204020204" pitchFamily="34" charset="-122"/>
              </a:rPr>
              <a:t>-1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当输入等于 </a:t>
            </a:r>
            <a:r>
              <a:rPr lang="en-US" altLang="zh-CN" sz="1800" b="1"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时，函数之为 </a:t>
            </a:r>
            <a:r>
              <a:rPr lang="en-US" altLang="zh-CN" sz="1800" b="1">
                <a:ea typeface="微软雅黑" panose="020B0503020204020204" pitchFamily="34" charset="-122"/>
              </a:rPr>
              <a:t>0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solidFill>
                  <a:srgbClr val="FF0000"/>
                </a:solidFill>
                <a:ea typeface="微软雅黑" panose="020B0503020204020204" pitchFamily="34" charset="-122"/>
              </a:rPr>
              <a:t>注：</a:t>
            </a:r>
            <a:r>
              <a:rPr lang="zh-CN" altLang="en-US" sz="1800" b="1">
                <a:ea typeface="微软雅黑" panose="020B0503020204020204" pitchFamily="34" charset="-122"/>
              </a:rPr>
              <a:t>在感知机模型中，为了方便研究，设置当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输入为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时，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函数值也为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F84889-7966-4DA4-AE4E-E4630E1A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815" y="1628800"/>
            <a:ext cx="3312368" cy="26457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13BAF2-17A0-4774-9554-67257778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564904"/>
            <a:ext cx="3643496" cy="12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5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简单感知机模型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显然，由感知机的激活函数可知，感知机的输出只有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1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-1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两种情况，所以，感知机是一个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线性二分类模型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更一般一点的说法：感知机就是一个对应于输入空间（特征空间）中将实例划分为正负两类的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分离超平面（二维输入空间当中就是一条直线）</a:t>
                </a:r>
                <a:endParaRPr lang="en-US" altLang="zh-CN" sz="2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由前面神经元和符号函数的介绍，可得到感知机的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数学表达式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其中的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en-US" altLang="zh-CN" sz="18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18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都是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向量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则表示这两个向量的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点积</a:t>
                </a: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b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神经元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阈值的相反数</a:t>
                </a: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5214937"/>
              </a:xfrm>
              <a:blipFill>
                <a:blip r:embed="rId2"/>
                <a:stretch>
                  <a:fillRect l="-76" t="-936" r="-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1879494-D05B-4DFA-BA6B-CC2C15207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27" y="4437112"/>
            <a:ext cx="4864145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4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线性代数基础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向量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向量可以以多种方式定义：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对于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物理学家</a:t>
            </a:r>
            <a:r>
              <a:rPr lang="zh-CN" altLang="en-US" sz="1800" b="1">
                <a:ea typeface="微软雅黑" panose="020B0503020204020204" pitchFamily="34" charset="-122"/>
              </a:rPr>
              <a:t>来说，向量是位于空间任何位置的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任何东西</a:t>
            </a:r>
            <a:r>
              <a:rPr lang="zh-CN" altLang="en-US" sz="1800" b="1">
                <a:ea typeface="微软雅黑" panose="020B0503020204020204" pitchFamily="34" charset="-122"/>
              </a:rPr>
              <a:t>，具有大小和方向。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对于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计算机相关</a:t>
            </a:r>
            <a:r>
              <a:rPr lang="zh-CN" altLang="en-US" sz="1800" b="1">
                <a:ea typeface="微软雅黑" panose="020B0503020204020204" pitchFamily="34" charset="-122"/>
              </a:rPr>
              <a:t>人士来说，向量只是用于存储一些数据的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数据结构</a:t>
            </a:r>
            <a:r>
              <a:rPr lang="en-US" altLang="zh-CN" sz="1800" b="1">
                <a:ea typeface="微软雅黑" panose="020B0503020204020204" pitchFamily="34" charset="-122"/>
              </a:rPr>
              <a:t>——</a:t>
            </a:r>
            <a:r>
              <a:rPr lang="zh-CN" altLang="en-US" sz="1800" b="1">
                <a:ea typeface="微软雅黑" panose="020B0503020204020204" pitchFamily="34" charset="-122"/>
              </a:rPr>
              <a:t>整数、字符串等。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对于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数学家</a:t>
            </a:r>
            <a:r>
              <a:rPr lang="zh-CN" altLang="en-US" sz="1800" b="1">
                <a:ea typeface="微软雅黑" panose="020B0503020204020204" pitchFamily="34" charset="-122"/>
              </a:rPr>
              <a:t>来说，向量是一个跨越空间的以尾巴为原点的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箭头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这里，我们可以从数学家的角度来进行学习</a:t>
            </a:r>
            <a:endParaRPr lang="en-US" altLang="zh-CN" sz="8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372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线性代数基础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向量的表示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二维向量在二维平面上的表示：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745AAA-B70A-4C02-B739-E1A07D54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43" y="2420888"/>
            <a:ext cx="6118514" cy="36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1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线性代数基础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向量的表示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三维向量在三维空间上的表示：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1D2B42-3723-4B74-B5B8-84F50A8A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56" y="2420888"/>
            <a:ext cx="608128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15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线性代数基础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两个向量的点积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以感知机的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w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x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的点积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为例：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w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和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x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都是 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n+1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维空间中的两个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向量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（单独的箭头），并且是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列向量</a:t>
                </a: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18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表示对向量 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w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进行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转置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，即从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列向量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转成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行向量</a:t>
                </a: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2"/>
                <a:stretch>
                  <a:fillRect l="-76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F8B8A5C-485E-48DE-8EDC-5AE6EB1C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969" y="2471425"/>
            <a:ext cx="5140062" cy="24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3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34E3595-1375-4655-AB50-92DD9F747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FF"/>
                </a:solidFill>
                <a:latin typeface="+mn-lt"/>
              </a:rPr>
              <a:t>线性模型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2214F1-AC0D-42B2-9AF8-52B61333E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3900" y="1412875"/>
            <a:ext cx="7696200" cy="4929188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5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ts val="570"/>
              </a:spcBef>
              <a:buClr>
                <a:srgbClr val="FF0000"/>
              </a:buClr>
              <a:buSzPct val="5500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3188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线性代数基础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两个向量之间的角度</a:t>
                </a:r>
                <a:endParaRPr lang="en-US" altLang="zh-CN" sz="2400" b="1" dirty="0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向量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和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向量之间的夹角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ea typeface="微软雅黑" panose="020B0503020204020204" pitchFamily="34" charset="-122"/>
                  </a:rPr>
                  <a:t> 存在如下关系：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altLang="zh-CN" sz="1800" b="1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 dirty="0">
                    <a:ea typeface="微软雅黑" panose="020B0503020204020204" pitchFamily="34" charset="-122"/>
                  </a:rPr>
                  <a:t>表示 向量 </a:t>
                </a:r>
                <a:r>
                  <a:rPr lang="en-US" altLang="zh-CN" sz="1800" b="1" dirty="0">
                    <a:ea typeface="微软雅黑" panose="020B0503020204020204" pitchFamily="34" charset="-122"/>
                  </a:rPr>
                  <a:t>W </a:t>
                </a:r>
                <a:r>
                  <a:rPr lang="zh-CN" altLang="en-US" sz="1800" b="1" dirty="0"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8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模</a:t>
                </a:r>
                <a:r>
                  <a:rPr lang="zh-CN" altLang="en-US" sz="1800" b="1" dirty="0">
                    <a:ea typeface="微软雅黑" panose="020B0503020204020204" pitchFamily="34" charset="-122"/>
                  </a:rPr>
                  <a:t>，也就是 </a:t>
                </a:r>
                <a:r>
                  <a:rPr lang="en-US" altLang="zh-CN" sz="1800" b="1" dirty="0">
                    <a:ea typeface="微软雅黑" panose="020B0503020204020204" pitchFamily="34" charset="-122"/>
                  </a:rPr>
                  <a:t>W </a:t>
                </a:r>
                <a:r>
                  <a:rPr lang="zh-CN" altLang="en-US" sz="18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自己和自己点积</a:t>
                </a:r>
                <a:r>
                  <a:rPr lang="zh-CN" altLang="en-US" sz="1800" b="1" dirty="0">
                    <a:ea typeface="微软雅黑" panose="020B0503020204020204" pitchFamily="34" charset="-122"/>
                  </a:rPr>
                  <a:t>的结果</a:t>
                </a:r>
                <a:endParaRPr lang="en-US" altLang="zh-CN" sz="18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2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反过来，可得如下关系：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2"/>
                <a:stretch>
                  <a:fillRect l="-76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C91B575-B609-48B1-A2DB-7FD84569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94" y="2431820"/>
            <a:ext cx="4349011" cy="792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4243F3-F230-4438-906E-448163507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022" y="4444397"/>
            <a:ext cx="4872427" cy="17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72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简单感知机模型的应用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000" b="1">
                <a:ea typeface="微软雅黑" panose="020B0503020204020204" pitchFamily="34" charset="-122"/>
              </a:rPr>
              <a:t>假设淘宝日志记录中有如下日志信息：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34747A-0ED0-409E-B954-F30BA1ABF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28" y="2420888"/>
            <a:ext cx="755174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96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507265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其中：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5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>
                <a:ea typeface="微软雅黑" panose="020B0503020204020204" pitchFamily="34" charset="-122"/>
              </a:rPr>
              <a:t>x1 </a:t>
            </a:r>
            <a:r>
              <a:rPr lang="zh-CN" altLang="en-US" sz="1800">
                <a:ea typeface="微软雅黑" panose="020B0503020204020204" pitchFamily="34" charset="-122"/>
              </a:rPr>
              <a:t>表示某</a:t>
            </a:r>
            <a:r>
              <a:rPr lang="zh-CN" altLang="en-US" sz="1800">
                <a:solidFill>
                  <a:srgbClr val="0000FF"/>
                </a:solidFill>
                <a:ea typeface="微软雅黑" panose="020B0503020204020204" pitchFamily="34" charset="-122"/>
              </a:rPr>
              <a:t>用户的年龄</a:t>
            </a:r>
            <a:endParaRPr lang="en-US" altLang="zh-CN" sz="180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>
                <a:ea typeface="微软雅黑" panose="020B0503020204020204" pitchFamily="34" charset="-122"/>
              </a:rPr>
              <a:t>x2 </a:t>
            </a:r>
            <a:r>
              <a:rPr lang="zh-CN" altLang="en-US" sz="1800">
                <a:ea typeface="微软雅黑" panose="020B0503020204020204" pitchFamily="34" charset="-122"/>
              </a:rPr>
              <a:t>表示某</a:t>
            </a:r>
            <a:r>
              <a:rPr lang="zh-CN" altLang="en-US" sz="1800">
                <a:solidFill>
                  <a:srgbClr val="0000FF"/>
                </a:solidFill>
                <a:ea typeface="微软雅黑" panose="020B0503020204020204" pitchFamily="34" charset="-122"/>
              </a:rPr>
              <a:t>商品的价格</a:t>
            </a:r>
            <a:endParaRPr lang="en-US" altLang="zh-CN" sz="180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>
                <a:ea typeface="微软雅黑" panose="020B0503020204020204" pitchFamily="34" charset="-122"/>
              </a:rPr>
              <a:t>y </a:t>
            </a:r>
            <a:r>
              <a:rPr lang="zh-CN" altLang="en-US" sz="1800">
                <a:ea typeface="微软雅黑" panose="020B0503020204020204" pitchFamily="34" charset="-122"/>
              </a:rPr>
              <a:t>则表示年龄为 </a:t>
            </a:r>
            <a:r>
              <a:rPr lang="en-US" altLang="zh-CN" sz="1800">
                <a:ea typeface="微软雅黑" panose="020B0503020204020204" pitchFamily="34" charset="-122"/>
              </a:rPr>
              <a:t>x1 </a:t>
            </a:r>
            <a:r>
              <a:rPr lang="zh-CN" altLang="en-US" sz="1800">
                <a:ea typeface="微软雅黑" panose="020B0503020204020204" pitchFamily="34" charset="-122"/>
              </a:rPr>
              <a:t>的用户对于商品价格为 </a:t>
            </a:r>
            <a:r>
              <a:rPr lang="en-US" altLang="zh-CN" sz="1800">
                <a:ea typeface="微软雅黑" panose="020B0503020204020204" pitchFamily="34" charset="-122"/>
              </a:rPr>
              <a:t>x2 </a:t>
            </a:r>
            <a:r>
              <a:rPr lang="zh-CN" altLang="en-US" sz="1800">
                <a:ea typeface="微软雅黑" panose="020B0503020204020204" pitchFamily="34" charset="-122"/>
              </a:rPr>
              <a:t>的商品是否感兴趣（</a:t>
            </a:r>
            <a:r>
              <a:rPr lang="zh-CN" altLang="en-US" sz="1800">
                <a:solidFill>
                  <a:srgbClr val="0000FF"/>
                </a:solidFill>
                <a:ea typeface="微软雅黑" panose="020B0503020204020204" pitchFamily="34" charset="-122"/>
              </a:rPr>
              <a:t>点击</a:t>
            </a:r>
            <a:r>
              <a:rPr lang="zh-CN" altLang="en-US" sz="1800">
                <a:ea typeface="微软雅黑" panose="020B0503020204020204" pitchFamily="34" charset="-122"/>
              </a:rPr>
              <a:t>）</a:t>
            </a:r>
            <a:endParaRPr lang="en-US" altLang="zh-CN" sz="18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1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现在要根据淘宝日志中的这些已知的数据实现这么一个功能：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预测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年龄为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x1 </a:t>
            </a:r>
            <a:r>
              <a:rPr lang="zh-CN" altLang="en-US" sz="1800" b="1">
                <a:ea typeface="微软雅黑" panose="020B0503020204020204" pitchFamily="34" charset="-122"/>
              </a:rPr>
              <a:t>的用户对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价格为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x2 </a:t>
            </a:r>
            <a:r>
              <a:rPr lang="zh-CN" altLang="en-US" sz="1800" b="1">
                <a:ea typeface="微软雅黑" panose="020B0503020204020204" pitchFamily="34" charset="-122"/>
              </a:rPr>
              <a:t>的商品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是否感兴趣</a:t>
            </a:r>
            <a:r>
              <a:rPr lang="zh-CN" altLang="en-US" sz="1800" b="1">
                <a:ea typeface="微软雅黑" panose="020B0503020204020204" pitchFamily="34" charset="-122"/>
              </a:rPr>
              <a:t>，如果感兴趣，那么淘宝就在该用户的首页进行商品推荐。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这个问题可以抽象为：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输入用户的年龄和商品的价格，然后输出结果，这个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结果</a:t>
            </a:r>
            <a:r>
              <a:rPr lang="zh-CN" altLang="en-US" sz="1800" b="1">
                <a:ea typeface="微软雅黑" panose="020B0503020204020204" pitchFamily="34" charset="-122"/>
              </a:rPr>
              <a:t>要么是感兴趣，要么是不感兴趣，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只有两种情况</a:t>
            </a:r>
            <a:r>
              <a:rPr lang="zh-CN" altLang="en-US" sz="1800" b="1">
                <a:ea typeface="微软雅黑" panose="020B0503020204020204" pitchFamily="34" charset="-122"/>
              </a:rPr>
              <a:t>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即，这就是一个典型的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二分类问题</a:t>
            </a:r>
            <a:endParaRPr lang="en-US" altLang="zh-CN" sz="20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296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278" y="1268760"/>
                <a:ext cx="8058472" cy="507265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既然上述问题是一个二分类问题，那么，我们是否能用感知机模型来解决？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将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x1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x2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作为感知机的输入，若输入的加权叠加大于阈值（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threshold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），则输出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+1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，表示用户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点击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（感兴趣）；反之输出为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-1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表示用户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没有点击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。见如下数学形式：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𝒕𝒉𝒓𝒆𝒔𝒉𝒐𝒍𝒅</m:t>
                    </m:r>
                  </m:oMath>
                </a14:m>
                <a:r>
                  <a:rPr lang="en-US" altLang="zh-CN" sz="14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400" b="1">
                    <a:ea typeface="微软雅黑" panose="020B0503020204020204" pitchFamily="34" charset="-122"/>
                  </a:rPr>
                  <a:t>，则判断用户会点击</a:t>
                </a:r>
                <a:endParaRPr lang="en-US" altLang="zh-CN" sz="1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sz="1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𝒕𝒉𝒓𝒆𝒔𝒉𝒐𝒍𝒅</m:t>
                    </m:r>
                  </m:oMath>
                </a14:m>
                <a:r>
                  <a:rPr lang="en-US" altLang="zh-CN" sz="12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b="1"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400" b="1">
                    <a:ea typeface="微软雅黑" panose="020B0503020204020204" pitchFamily="34" charset="-122"/>
                  </a:rPr>
                  <a:t>则判断用户不会点击</a:t>
                </a:r>
                <a:endParaRPr lang="en-US" altLang="zh-CN" sz="1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6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278" y="1268760"/>
                <a:ext cx="8058472" cy="5072657"/>
              </a:xfrm>
              <a:blipFill>
                <a:blip r:embed="rId2"/>
                <a:stretch>
                  <a:fillRect t="-601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AC7C584-039D-4A22-91F6-8FCEEE6A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83" y="3212976"/>
            <a:ext cx="4977234" cy="20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278" y="1268760"/>
                <a:ext cx="8058472" cy="507265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将前面的数学形式写成具体的感知机模型函数：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在本例中，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n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取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2</a:t>
                </a: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9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𝒕𝒉𝒓𝒆𝒔𝒉𝒐𝒍𝒅</m:t>
                    </m:r>
                  </m:oMath>
                </a14:m>
                <a:r>
                  <a:rPr lang="en-US" altLang="zh-CN" sz="14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就是之前公式的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b</a:t>
                </a: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6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6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278" y="1268760"/>
                <a:ext cx="8058472" cy="5072657"/>
              </a:xfrm>
              <a:blipFill>
                <a:blip r:embed="rId2"/>
                <a:stretch>
                  <a:fillRect l="-76" t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ACB2BF0-D5F7-4049-ABA9-8BC85519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90" y="1844824"/>
            <a:ext cx="6419048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为了更好地进行代值和计算，再对 </a:t>
            </a:r>
            <a:r>
              <a:rPr lang="en-US" altLang="zh-CN" sz="2000" b="1">
                <a:ea typeface="微软雅黑" panose="020B0503020204020204" pitchFamily="34" charset="-122"/>
              </a:rPr>
              <a:t>h(x) </a:t>
            </a:r>
            <a:r>
              <a:rPr lang="zh-CN" altLang="en-US" sz="2000" b="1">
                <a:ea typeface="微软雅黑" panose="020B0503020204020204" pitchFamily="34" charset="-122"/>
              </a:rPr>
              <a:t>做如下变形：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600" b="1">
                <a:ea typeface="微软雅黑" panose="020B0503020204020204" pitchFamily="34" charset="-122"/>
              </a:rPr>
              <a:t>这个变形的目的是</a:t>
            </a:r>
            <a:r>
              <a:rPr lang="zh-CN" altLang="en-US" sz="1600" b="1">
                <a:solidFill>
                  <a:srgbClr val="0000FF"/>
                </a:solidFill>
                <a:ea typeface="微软雅黑" panose="020B0503020204020204" pitchFamily="34" charset="-122"/>
              </a:rPr>
              <a:t>把参数</a:t>
            </a:r>
            <a:r>
              <a:rPr lang="en-US" altLang="zh-CN" sz="1600" b="1">
                <a:solidFill>
                  <a:srgbClr val="0000FF"/>
                </a:solidFill>
                <a:ea typeface="微软雅黑" panose="020B0503020204020204" pitchFamily="34" charset="-122"/>
              </a:rPr>
              <a:t> threshold </a:t>
            </a:r>
            <a:r>
              <a:rPr lang="zh-CN" altLang="en-US" sz="1600" b="1">
                <a:solidFill>
                  <a:srgbClr val="0000FF"/>
                </a:solidFill>
                <a:ea typeface="微软雅黑" panose="020B0503020204020204" pitchFamily="34" charset="-122"/>
              </a:rPr>
              <a:t>统一收进向量</a:t>
            </a:r>
            <a:r>
              <a:rPr lang="en-US" altLang="zh-CN" sz="1600" b="1">
                <a:solidFill>
                  <a:srgbClr val="0000FF"/>
                </a:solidFill>
                <a:ea typeface="微软雅黑" panose="020B0503020204020204" pitchFamily="34" charset="-122"/>
              </a:rPr>
              <a:t> w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600" b="1">
                <a:ea typeface="微软雅黑" panose="020B0503020204020204" pitchFamily="34" charset="-122"/>
              </a:rPr>
              <a:t>本例中，</a:t>
            </a:r>
            <a:r>
              <a:rPr lang="en-US" altLang="zh-CN" sz="1600" b="1">
                <a:solidFill>
                  <a:srgbClr val="0000FF"/>
                </a:solidFill>
                <a:ea typeface="微软雅黑" panose="020B0503020204020204" pitchFamily="34" charset="-122"/>
              </a:rPr>
              <a:t>n </a:t>
            </a:r>
            <a:r>
              <a:rPr lang="zh-CN" altLang="en-US" sz="1600" b="1">
                <a:solidFill>
                  <a:srgbClr val="0000FF"/>
                </a:solidFill>
                <a:ea typeface="微软雅黑" panose="020B0503020204020204" pitchFamily="34" charset="-122"/>
              </a:rPr>
              <a:t>取 </a:t>
            </a:r>
            <a:r>
              <a:rPr lang="en-US" altLang="zh-CN" sz="1600" b="1">
                <a:solidFill>
                  <a:srgbClr val="0000FF"/>
                </a:solidFill>
                <a:ea typeface="微软雅黑" panose="020B0503020204020204" pitchFamily="34" charset="-122"/>
              </a:rPr>
              <a:t>2</a:t>
            </a:r>
            <a:endParaRPr lang="en-US" altLang="zh-CN" sz="16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B68B09-A900-4263-B5C8-D0A2F46C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96" y="1749501"/>
            <a:ext cx="5475407" cy="33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0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278" y="1268760"/>
            <a:ext cx="8058472" cy="5072657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000" b="1">
                <a:ea typeface="微软雅黑" panose="020B0503020204020204" pitchFamily="34" charset="-122"/>
              </a:rPr>
              <a:t>为了使得感知机能够实现预测功能，我们需要使用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已知的数据</a:t>
            </a:r>
            <a:r>
              <a:rPr lang="zh-CN" altLang="en-US" sz="2000" b="1">
                <a:ea typeface="微软雅黑" panose="020B0503020204020204" pitchFamily="34" charset="-122"/>
              </a:rPr>
              <a:t>（前面的日志信息）对感知机进行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训练</a:t>
            </a:r>
            <a:r>
              <a:rPr lang="zh-CN" altLang="en-US" sz="2000" b="1">
                <a:ea typeface="微软雅黑" panose="020B0503020204020204" pitchFamily="34" charset="-122"/>
              </a:rPr>
              <a:t>，训练出一个合适的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权重向量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W</a:t>
            </a:r>
            <a:r>
              <a:rPr lang="zh-CN" altLang="en-US" sz="2000" b="1">
                <a:ea typeface="微软雅黑" panose="020B0503020204020204" pitchFamily="34" charset="-122"/>
              </a:rPr>
              <a:t>，使得训练之后的感知机模型能够对已知的数据进行正确分类。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* 补充：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9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在本例中，每一条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样本</a:t>
            </a:r>
            <a:r>
              <a:rPr lang="zh-CN" altLang="en-US" sz="1800" b="1">
                <a:ea typeface="微软雅黑" panose="020B0503020204020204" pitchFamily="34" charset="-122"/>
              </a:rPr>
              <a:t>表示为向量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x=(x1, x2)</a:t>
            </a:r>
            <a:r>
              <a:rPr lang="zh-CN" altLang="en-US" sz="1800" b="1">
                <a:ea typeface="微软雅黑" panose="020B0503020204020204" pitchFamily="34" charset="-122"/>
              </a:rPr>
              <a:t>，用户点击情况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y </a:t>
            </a:r>
            <a:r>
              <a:rPr lang="zh-CN" altLang="en-US" sz="1800" b="1">
                <a:ea typeface="微软雅黑" panose="020B0503020204020204" pitchFamily="34" charset="-122"/>
              </a:rPr>
              <a:t>作为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标签</a:t>
            </a:r>
            <a:r>
              <a:rPr lang="zh-CN" altLang="en-US" sz="1800" b="1">
                <a:ea typeface="微软雅黑" panose="020B0503020204020204" pitchFamily="34" charset="-122"/>
              </a:rPr>
              <a:t>。像这样使用存在标签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y </a:t>
            </a:r>
            <a:r>
              <a:rPr lang="zh-CN" altLang="en-US" sz="1800" b="1">
                <a:ea typeface="微软雅黑" panose="020B0503020204020204" pitchFamily="34" charset="-122"/>
              </a:rPr>
              <a:t>的训练数据进行模型的训练，称为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监督学习</a:t>
            </a:r>
            <a:r>
              <a:rPr lang="zh-CN" altLang="en-US" sz="1800" b="1">
                <a:ea typeface="微软雅黑" panose="020B0503020204020204" pitchFamily="34" charset="-122"/>
              </a:rPr>
              <a:t>。反之，若训练数据没有标签，则这样的训练称为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无监督学习。</a:t>
            </a: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83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278" y="1196752"/>
                <a:ext cx="8058472" cy="507265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感知机进行二分类的直观解释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将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x1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作为横坐标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x2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作为纵坐标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构建二维特征空间的直角坐标系，则根据前面感知机的介绍可知，此时的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感知机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就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是一条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将二维空间的数据进行分类的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直线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，正确分类的情况就如下图所示：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红点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表示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点击的商品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叉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表示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没有点击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的商品</a:t>
                </a:r>
                <a:endParaRPr lang="en-US" altLang="zh-CN" sz="16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>
                    <a:ea typeface="微软雅黑" panose="020B0503020204020204" pitchFamily="34" charset="-122"/>
                  </a:rPr>
                  <a:t>这条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直线就是感知机模型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的几何表示，即直线：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endParaRPr lang="en-US" altLang="zh-CN" sz="16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278" y="1196752"/>
                <a:ext cx="8058472" cy="5072657"/>
              </a:xfrm>
              <a:blipFill>
                <a:blip r:embed="rId2"/>
                <a:stretch>
                  <a:fillRect l="-76" t="-962" r="-1967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B90F16C-0785-4A6B-90D7-CFF9CD960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48" y="2835946"/>
            <a:ext cx="4536504" cy="28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2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 dirty="0">
                <a:ea typeface="微软雅黑" panose="020B0503020204020204" pitchFamily="34" charset="-122"/>
              </a:rPr>
              <a:t>感知机的目标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ea typeface="微软雅黑" panose="020B0503020204020204" pitchFamily="34" charset="-122"/>
              </a:rPr>
              <a:t>感知机算法的目标就是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通过训练</a:t>
            </a:r>
            <a:r>
              <a:rPr lang="zh-CN" altLang="en-US" sz="2000" b="1" dirty="0">
                <a:ea typeface="微软雅黑" panose="020B0503020204020204" pitchFamily="34" charset="-122"/>
              </a:rPr>
              <a:t>数据训练，从而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找到</a:t>
            </a:r>
            <a:r>
              <a:rPr lang="zh-CN" altLang="en-US" sz="2000" b="1" dirty="0">
                <a:ea typeface="微软雅黑" panose="020B0503020204020204" pitchFamily="34" charset="-122"/>
              </a:rPr>
              <a:t>上图中的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直线</a:t>
            </a:r>
            <a:r>
              <a:rPr lang="zh-CN" altLang="en-US" sz="2000" b="1" dirty="0"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ea typeface="微软雅黑" panose="020B0503020204020204" pitchFamily="34" charset="-122"/>
              </a:rPr>
              <a:t>这条直线正好将训练数据分成两个区域，右边都是红圈，左边都是蓝叉</a:t>
            </a: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BDA0BD-2C81-4059-B19E-3E0BFE25938D}"/>
              </a:ext>
            </a:extLst>
          </p:cNvPr>
          <p:cNvSpPr/>
          <p:nvPr/>
        </p:nvSpPr>
        <p:spPr>
          <a:xfrm>
            <a:off x="1354237" y="3701256"/>
            <a:ext cx="68739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那么，如何寻找这条直线呢？</a:t>
            </a:r>
          </a:p>
        </p:txBody>
      </p:sp>
    </p:spTree>
    <p:extLst>
      <p:ext uri="{BB962C8B-B14F-4D97-AF65-F5344CB8AC3E}">
        <p14:creationId xmlns:p14="http://schemas.microsoft.com/office/powerpoint/2010/main" val="86277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 dirty="0">
                <a:ea typeface="微软雅黑" panose="020B0503020204020204" pitchFamily="34" charset="-122"/>
              </a:rPr>
              <a:t>首先，看一下两条直线垂直的条件“</a:t>
            </a:r>
            <a:r>
              <a:rPr lang="en-US" altLang="zh-CN" sz="2400" b="1" dirty="0">
                <a:ea typeface="微软雅黑" panose="020B0503020204020204" pitchFamily="34" charset="-122"/>
              </a:rPr>
              <a:t>k1*k2=-1</a:t>
            </a:r>
            <a:r>
              <a:rPr lang="zh-CN" altLang="en-US" sz="2400" b="1" dirty="0">
                <a:ea typeface="微软雅黑" panose="020B0503020204020204" pitchFamily="34" charset="-122"/>
              </a:rPr>
              <a:t>”的来由：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2000" b="1" dirty="0">
                <a:ea typeface="微软雅黑" panose="020B0503020204020204" pitchFamily="34" charset="-122"/>
              </a:rPr>
              <a:t>除此之外：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3F8E7-DAC5-6E1B-4958-5123FD540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/>
          <a:stretch/>
        </p:blipFill>
        <p:spPr>
          <a:xfrm>
            <a:off x="3131840" y="1673847"/>
            <a:ext cx="3600400" cy="20266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5BF218-FF07-7ECF-E4B3-32E1B3385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950238"/>
            <a:ext cx="3185792" cy="22942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FD2135-0731-6C14-17E5-3B5946D48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76" y="3950238"/>
            <a:ext cx="2568424" cy="23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用线性回归找到最佳拟合直线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思考：应该怎么从一大堆数据里求出回归方程呢？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假定输入数据存放在矩阵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中，结果存放在向量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86B706-C138-F3B0-018B-88F65B5E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79" y="2060848"/>
            <a:ext cx="5648501" cy="410493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寻找分类直线</a:t>
                </a:r>
                <a:endParaRPr lang="en-US" altLang="zh-CN" sz="24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2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感知机的分类线的方程为：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 dirty="0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这里可以把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看作自变量，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000" b="1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看作因变量，则根据直线一般式的性质可知，向量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就是直线的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法向量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b="1" dirty="0">
                    <a:ea typeface="微软雅黑" panose="020B0503020204020204" pitchFamily="34" charset="-122"/>
                  </a:rPr>
                  <a:t> 和直线的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截距相关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。所以，只要向量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𝑾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确定了，直线也就确定了。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于是我们可以把寻找直线的问题转为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寻找参数向量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𝑾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的问题。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3"/>
                <a:stretch>
                  <a:fillRect l="-76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48E0AF-02B6-DA5D-1404-E8C4954D8740}"/>
                  </a:ext>
                </a:extLst>
              </p:cNvPr>
              <p:cNvSpPr txBox="1"/>
              <p:nvPr/>
            </p:nvSpPr>
            <p:spPr>
              <a:xfrm>
                <a:off x="539552" y="5013176"/>
                <a:ext cx="840668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tan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b-a)=</a:t>
                </a:r>
                <a:r>
                  <a:rPr lang="en-US" altLang="zh-CN" dirty="0" err="1"/>
                  <a:t>tanb-tana</a:t>
                </a:r>
                <a:r>
                  <a:rPr lang="en-US" altLang="zh-CN" dirty="0"/>
                  <a:t>/1+tanatanb 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Tanatanb</a:t>
                </a:r>
                <a:r>
                  <a:rPr lang="en-US" altLang="zh-CN" dirty="0"/>
                  <a:t>=-1</a:t>
                </a:r>
                <a:r>
                  <a:rPr lang="zh-CN" altLang="en-US" dirty="0"/>
                  <a:t>才使得（</a:t>
                </a:r>
                <a:r>
                  <a:rPr lang="en-US" altLang="zh-CN" dirty="0"/>
                  <a:t>b-a</a:t>
                </a:r>
                <a:r>
                  <a:rPr lang="zh-CN" altLang="en-US" dirty="0"/>
                  <a:t>）是直角。</a:t>
                </a:r>
                <a:endParaRPr lang="en-US" altLang="zh-CN" dirty="0"/>
              </a:p>
              <a:p>
                <a:r>
                  <a:rPr lang="en-US" altLang="zh-CN" dirty="0"/>
                  <a:t>K1=-w1/w2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K2=w2/w1</a:t>
                </a:r>
                <a:r>
                  <a:rPr lang="zh-CN" altLang="en-US" dirty="0"/>
                  <a:t>，正好</a:t>
                </a:r>
                <a:r>
                  <a:rPr lang="en-US" altLang="zh-CN" dirty="0"/>
                  <a:t>k1k2=-1</a:t>
                </a:r>
                <a:r>
                  <a:rPr lang="zh-CN" altLang="en-US" dirty="0"/>
                  <a:t>，则（</a:t>
                </a:r>
                <a:r>
                  <a:rPr lang="en-US" altLang="zh-CN" dirty="0"/>
                  <a:t>w1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w2</a:t>
                </a:r>
                <a:r>
                  <a:rPr lang="zh-CN" altLang="en-US" dirty="0"/>
                  <a:t>）向量为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20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48E0AF-02B6-DA5D-1404-E8C4954D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13176"/>
                <a:ext cx="8406680" cy="1015663"/>
              </a:xfrm>
              <a:prstGeom prst="rect">
                <a:avLst/>
              </a:prstGeom>
              <a:blipFill>
                <a:blip r:embed="rId4"/>
                <a:stretch>
                  <a:fillRect l="-798" t="-4192" b="-95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350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为了找到一个能够将数据进行完美分类的</a:t>
            </a:r>
            <a:r>
              <a:rPr lang="en-US" altLang="zh-CN" sz="2000" b="1">
                <a:ea typeface="微软雅黑" panose="020B0503020204020204" pitchFamily="34" charset="-122"/>
              </a:rPr>
              <a:t>w</a:t>
            </a:r>
            <a:r>
              <a:rPr lang="zh-CN" altLang="en-US" sz="2000" b="1">
                <a:ea typeface="微软雅黑" panose="020B0503020204020204" pitchFamily="34" charset="-122"/>
              </a:rPr>
              <a:t>向量，采用如下算法：</a:t>
            </a: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133690-38EC-4637-B535-C54882FA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51" y="2276872"/>
            <a:ext cx="5604835" cy="392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5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上图展示的算法中，我们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先</a:t>
            </a:r>
            <a:r>
              <a:rPr lang="zh-CN" altLang="en-US" sz="2000" b="1">
                <a:ea typeface="微软雅黑" panose="020B0503020204020204" pitchFamily="34" charset="-122"/>
              </a:rPr>
              <a:t>用一些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随机</a:t>
            </a:r>
            <a:r>
              <a:rPr lang="zh-CN" altLang="en-US" sz="2000" b="1">
                <a:ea typeface="微软雅黑" panose="020B0503020204020204" pitchFamily="34" charset="-122"/>
              </a:rPr>
              <a:t>向量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初始化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w</a:t>
            </a:r>
            <a:r>
              <a:rPr lang="zh-CN" altLang="en-US" sz="2000" b="1">
                <a:ea typeface="微软雅黑" panose="020B0503020204020204" pitchFamily="34" charset="-122"/>
              </a:rPr>
              <a:t>。然后，我们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迭代</a:t>
            </a:r>
            <a:r>
              <a:rPr lang="zh-CN" altLang="en-US" sz="2000" b="1">
                <a:ea typeface="微软雅黑" panose="020B0503020204020204" pitchFamily="34" charset="-122"/>
              </a:rPr>
              <a:t>训练数据中的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所有样本</a:t>
            </a:r>
            <a:r>
              <a:rPr lang="zh-CN" altLang="en-US" sz="2000" b="1">
                <a:ea typeface="微软雅黑" panose="020B0503020204020204" pitchFamily="34" charset="-122"/>
              </a:rPr>
              <a:t>，包括正面和负面示例。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FF0000"/>
                </a:solidFill>
                <a:ea typeface="微软雅黑" panose="020B0503020204020204" pitchFamily="34" charset="-122"/>
              </a:rPr>
              <a:t>理想情况下</a:t>
            </a:r>
            <a:r>
              <a:rPr lang="zh-CN" altLang="en-US" sz="2000" b="1">
                <a:ea typeface="微软雅黑" panose="020B0503020204020204" pitchFamily="34" charset="-122"/>
              </a:rPr>
              <a:t>，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 b="1">
                <a:ea typeface="微软雅黑" panose="020B0503020204020204" pitchFamily="34" charset="-122"/>
              </a:rPr>
              <a:t>如果输入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P</a:t>
            </a:r>
            <a:r>
              <a:rPr lang="zh-CN" altLang="en-US" sz="2000" b="1">
                <a:ea typeface="微软雅黑" panose="020B0503020204020204" pitchFamily="34" charset="-122"/>
              </a:rPr>
              <a:t>，</a:t>
            </a:r>
            <a:r>
              <a:rPr lang="en-US" altLang="zh-CN" sz="2000" b="1">
                <a:ea typeface="微软雅黑" panose="020B0503020204020204" pitchFamily="34" charset="-122"/>
              </a:rPr>
              <a:t>w·x </a:t>
            </a:r>
            <a:r>
              <a:rPr lang="zh-CN" altLang="en-US" sz="2000" b="1">
                <a:ea typeface="微软雅黑" panose="020B0503020204020204" pitchFamily="34" charset="-122"/>
              </a:rPr>
              <a:t>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点积</a:t>
            </a:r>
            <a:r>
              <a:rPr lang="zh-CN" altLang="en-US" sz="2000" b="1">
                <a:ea typeface="微软雅黑" panose="020B0503020204020204" pitchFamily="34" charset="-122"/>
              </a:rPr>
              <a:t>会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大于或等于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0</a:t>
            </a:r>
            <a:r>
              <a:rPr lang="zh-CN" altLang="en-US" sz="2000" b="1">
                <a:ea typeface="微软雅黑" panose="020B0503020204020204" pitchFamily="34" charset="-122"/>
              </a:rPr>
              <a:t>；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 b="1">
                <a:ea typeface="微软雅黑" panose="020B0503020204020204" pitchFamily="34" charset="-122"/>
              </a:rPr>
              <a:t>如果输入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N</a:t>
            </a:r>
            <a:r>
              <a:rPr lang="zh-CN" altLang="en-US" sz="2000" b="1">
                <a:ea typeface="微软雅黑" panose="020B0503020204020204" pitchFamily="34" charset="-122"/>
              </a:rPr>
              <a:t>，则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点积</a:t>
            </a:r>
            <a:r>
              <a:rPr lang="zh-CN" altLang="en-US" sz="2000" b="1">
                <a:ea typeface="微软雅黑" panose="020B0503020204020204" pitchFamily="34" charset="-122"/>
              </a:rPr>
              <a:t>必须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小于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0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而前面 </a:t>
            </a:r>
            <a:r>
              <a:rPr lang="en-US" altLang="zh-CN" sz="2000" b="1">
                <a:ea typeface="微软雅黑" panose="020B0503020204020204" pitchFamily="34" charset="-122"/>
              </a:rPr>
              <a:t>while </a:t>
            </a:r>
            <a:r>
              <a:rPr lang="zh-CN" altLang="en-US" sz="2000" b="1">
                <a:ea typeface="微软雅黑" panose="020B0503020204020204" pitchFamily="34" charset="-122"/>
              </a:rPr>
              <a:t>循环中的 </a:t>
            </a:r>
            <a:r>
              <a:rPr lang="en-US" altLang="zh-CN" sz="2000" b="1">
                <a:ea typeface="微软雅黑" panose="020B0503020204020204" pitchFamily="34" charset="-122"/>
              </a:rPr>
              <a:t>if </a:t>
            </a:r>
            <a:r>
              <a:rPr lang="zh-CN" altLang="en-US" sz="2000" b="1">
                <a:ea typeface="微软雅黑" panose="020B0503020204020204" pitchFamily="34" charset="-122"/>
              </a:rPr>
              <a:t>条件为：</a:t>
            </a: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152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P </a:t>
            </a:r>
            <a:r>
              <a:rPr lang="zh-CN" altLang="en-US" sz="1800" b="1">
                <a:ea typeface="微软雅黑" panose="020B0503020204020204" pitchFamily="34" charset="-122"/>
              </a:rPr>
              <a:t>但是其点积却是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w·x &lt;0 </a:t>
            </a:r>
            <a:r>
              <a:rPr lang="zh-CN" altLang="en-US" sz="1800" b="1">
                <a:ea typeface="微软雅黑" panose="020B0503020204020204" pitchFamily="34" charset="-122"/>
              </a:rPr>
              <a:t>时，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 = w + x</a:t>
            </a:r>
            <a:endParaRPr lang="zh-CN" altLang="en-US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N </a:t>
            </a:r>
            <a:r>
              <a:rPr lang="zh-CN" altLang="en-US" sz="1800" b="1">
                <a:ea typeface="微软雅黑" panose="020B0503020204020204" pitchFamily="34" charset="-122"/>
              </a:rPr>
              <a:t>但是其点积却是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w·x≥0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r>
              <a:rPr lang="zh-CN" altLang="en-US" sz="1800" b="1">
                <a:ea typeface="微软雅黑" panose="020B0503020204020204" pitchFamily="34" charset="-122"/>
              </a:rPr>
              <a:t>时，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 = w - x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为什么 </a:t>
            </a:r>
            <a:r>
              <a:rPr lang="en-US" altLang="zh-CN" sz="2000" b="1">
                <a:ea typeface="微软雅黑" panose="020B0503020204020204" pitchFamily="34" charset="-122"/>
              </a:rPr>
              <a:t>w </a:t>
            </a:r>
            <a:r>
              <a:rPr lang="zh-CN" altLang="en-US" sz="2000" b="1">
                <a:ea typeface="微软雅黑" panose="020B0503020204020204" pitchFamily="34" charset="-122"/>
              </a:rPr>
              <a:t>要这样更新？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8C02D-BB98-4862-BF4C-6DFA6997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58" y="1484784"/>
            <a:ext cx="4740683" cy="28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由前面向量的知识我们可知：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点积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&gt; 0 </a:t>
            </a:r>
            <a:r>
              <a:rPr lang="zh-CN" altLang="en-US" sz="1800" b="1">
                <a:ea typeface="微软雅黑" panose="020B0503020204020204" pitchFamily="34" charset="-122"/>
              </a:rPr>
              <a:t>时，向量之间的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夹角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&lt; 90°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点积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&lt; 0 </a:t>
            </a:r>
            <a:r>
              <a:rPr lang="zh-CN" altLang="en-US" sz="1800" b="1">
                <a:ea typeface="微软雅黑" panose="020B0503020204020204" pitchFamily="34" charset="-122"/>
              </a:rPr>
              <a:t>时，向量之间的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夹角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&gt; 90°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0C9957-E168-44BC-8CC7-F858004F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65" y="2446082"/>
            <a:ext cx="6045470" cy="196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95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P </a:t>
            </a:r>
            <a:r>
              <a:rPr lang="zh-CN" altLang="en-US" sz="1800" b="1">
                <a:ea typeface="微软雅黑" panose="020B0503020204020204" pitchFamily="34" charset="-122"/>
              </a:rPr>
              <a:t>则其点积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w·x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应该大于等于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，而实际却是小于 </a:t>
            </a:r>
            <a:r>
              <a:rPr lang="en-US" altLang="zh-CN" sz="1800" b="1">
                <a:ea typeface="微软雅黑" panose="020B0503020204020204" pitchFamily="34" charset="-122"/>
              </a:rPr>
              <a:t>0</a:t>
            </a:r>
            <a:r>
              <a:rPr lang="zh-CN" altLang="en-US" sz="1800" b="1">
                <a:ea typeface="微软雅黑" panose="020B0503020204020204" pitchFamily="34" charset="-122"/>
              </a:rPr>
              <a:t>，即：向量之间的夹角本应该小于 </a:t>
            </a:r>
            <a:r>
              <a:rPr lang="en-US" altLang="zh-CN" sz="1800" b="1">
                <a:ea typeface="微软雅黑" panose="020B0503020204020204" pitchFamily="34" charset="-122"/>
              </a:rPr>
              <a:t>90°</a:t>
            </a:r>
            <a:r>
              <a:rPr lang="zh-CN" altLang="en-US" sz="1800" b="1">
                <a:ea typeface="微软雅黑" panose="020B0503020204020204" pitchFamily="34" charset="-122"/>
              </a:rPr>
              <a:t>，而实际却大于 </a:t>
            </a:r>
            <a:r>
              <a:rPr lang="en-US" altLang="zh-CN" sz="1800" b="1">
                <a:ea typeface="微软雅黑" panose="020B0503020204020204" pitchFamily="34" charset="-122"/>
              </a:rPr>
              <a:t>90°</a:t>
            </a:r>
            <a:r>
              <a:rPr lang="zh-CN" altLang="en-US" sz="1800" b="1">
                <a:ea typeface="微软雅黑" panose="020B0503020204020204" pitchFamily="34" charset="-122"/>
              </a:rPr>
              <a:t>，所以需要将夹角缩小。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而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 = w + x </a:t>
            </a:r>
            <a:r>
              <a:rPr lang="zh-CN" altLang="en-US" sz="1800" b="1">
                <a:ea typeface="微软雅黑" panose="020B0503020204020204" pitchFamily="34" charset="-122"/>
              </a:rPr>
              <a:t>，根据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矢量相加</a:t>
            </a:r>
            <a:r>
              <a:rPr lang="zh-CN" altLang="en-US" sz="1800" b="1">
                <a:ea typeface="微软雅黑" panose="020B0503020204020204" pitchFamily="34" charset="-122"/>
              </a:rPr>
              <a:t>的特点：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w+x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r>
              <a:rPr lang="zh-CN" altLang="en-US" sz="1800" b="1">
                <a:ea typeface="微软雅黑" panose="020B0503020204020204" pitchFamily="34" charset="-122"/>
              </a:rPr>
              <a:t>和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ea typeface="微软雅黑" panose="020B0503020204020204" pitchFamily="34" charset="-122"/>
              </a:rPr>
              <a:t>的夹角变小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9DFA2A-9A48-43B2-A728-E8030217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40" y="3284984"/>
            <a:ext cx="364761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72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N </a:t>
            </a:r>
            <a:r>
              <a:rPr lang="zh-CN" altLang="en-US" sz="1800" b="1">
                <a:ea typeface="微软雅黑" panose="020B0503020204020204" pitchFamily="34" charset="-122"/>
              </a:rPr>
              <a:t>则其点积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w·x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应该小于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，而实际却是大于等于 </a:t>
            </a:r>
            <a:r>
              <a:rPr lang="en-US" altLang="zh-CN" sz="1800" b="1">
                <a:ea typeface="微软雅黑" panose="020B0503020204020204" pitchFamily="34" charset="-122"/>
              </a:rPr>
              <a:t>0</a:t>
            </a:r>
            <a:r>
              <a:rPr lang="zh-CN" altLang="en-US" sz="1800" b="1">
                <a:ea typeface="微软雅黑" panose="020B0503020204020204" pitchFamily="34" charset="-122"/>
              </a:rPr>
              <a:t>，即：向量之间的夹角本应该大于 </a:t>
            </a:r>
            <a:r>
              <a:rPr lang="en-US" altLang="zh-CN" sz="1800" b="1">
                <a:ea typeface="微软雅黑" panose="020B0503020204020204" pitchFamily="34" charset="-122"/>
              </a:rPr>
              <a:t>90°</a:t>
            </a:r>
            <a:r>
              <a:rPr lang="zh-CN" altLang="en-US" sz="1800" b="1">
                <a:ea typeface="微软雅黑" panose="020B0503020204020204" pitchFamily="34" charset="-122"/>
              </a:rPr>
              <a:t>，而实际却小于 </a:t>
            </a:r>
            <a:r>
              <a:rPr lang="en-US" altLang="zh-CN" sz="1800" b="1">
                <a:ea typeface="微软雅黑" panose="020B0503020204020204" pitchFamily="34" charset="-122"/>
              </a:rPr>
              <a:t>90°</a:t>
            </a:r>
            <a:r>
              <a:rPr lang="zh-CN" altLang="en-US" sz="1800" b="1">
                <a:ea typeface="微软雅黑" panose="020B0503020204020204" pitchFamily="34" charset="-122"/>
              </a:rPr>
              <a:t>，所以需要将夹角变大。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而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 = w - x </a:t>
            </a:r>
            <a:r>
              <a:rPr lang="zh-CN" altLang="en-US" sz="1800" b="1">
                <a:ea typeface="微软雅黑" panose="020B0503020204020204" pitchFamily="34" charset="-122"/>
              </a:rPr>
              <a:t>，根据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矢量相减</a:t>
            </a:r>
            <a:r>
              <a:rPr lang="zh-CN" altLang="en-US" sz="1800" b="1">
                <a:ea typeface="微软雅黑" panose="020B0503020204020204" pitchFamily="34" charset="-122"/>
              </a:rPr>
              <a:t>的特点：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w-x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r>
              <a:rPr lang="zh-CN" altLang="en-US" sz="1800" b="1">
                <a:ea typeface="微软雅黑" panose="020B0503020204020204" pitchFamily="34" charset="-122"/>
              </a:rPr>
              <a:t>和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ea typeface="微软雅黑" panose="020B0503020204020204" pitchFamily="34" charset="-122"/>
              </a:rPr>
              <a:t>的夹角变大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AFFF0F-47F6-4C73-BFA0-4BDD0803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21" y="3212976"/>
            <a:ext cx="3542857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33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根据感知机学习算法，得到模型训练和优化的步骤如下：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ea typeface="微软雅黑" panose="020B0503020204020204" pitchFamily="34" charset="-122"/>
                  </a:rPr>
                  <a:t>Step1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：先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随便找一条线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，即任意找一个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3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维向量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，赋初值另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w=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ea typeface="微软雅黑" panose="020B0503020204020204" pitchFamily="34" charset="-122"/>
                  </a:rPr>
                  <a:t>Step2: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如果这条线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正好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把训练数据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正确切分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，训练结束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.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此时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w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代表的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h(x)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就是我们学得的感知机二分类模型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ea typeface="微软雅黑" panose="020B0503020204020204" pitchFamily="34" charset="-122"/>
                  </a:rPr>
                  <a:t>Step3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：如果有任意一个样本没有被切分正确，即存在任意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，使得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𝒔𝒊𝒈𝒏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，此时我们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对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w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代表的线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做一点点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修正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𝒚𝒙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，再对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w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进行赋值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w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ea typeface="微软雅黑" panose="020B0503020204020204" pitchFamily="34" charset="-122"/>
                  </a:rPr>
                  <a:t>Step4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： 跳转至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step2</a:t>
                </a: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上面的四个步骤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基本思路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就是：先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随便找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一条线，如果没能正确切分，就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修正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一点点，直到所有的红圈都在右边，蓝叉都在左边。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2"/>
                <a:stretch>
                  <a:fillRect l="-76" t="-990" r="-2194" b="-2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871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模型训练过程中的修正方法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对于前面步骤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3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𝒚𝒙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 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根据向量的知识，两个向量的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点积小于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0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时，说明这两个向量的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夹角大于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90°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，现在希望她们相乘大于 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0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，则需要把角度调小，即令 ：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而此时，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2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正好等于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+1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即：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𝒚𝒙</m:t>
                    </m:r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当需要将两个向量的夹角调大时，需令：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2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而此时，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2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正好等于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-1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即：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𝒚𝒙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2"/>
                <a:stretch>
                  <a:fillRect l="-76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11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上述的整个更新过程，可以可视化为如下过程：</a:t>
            </a:r>
            <a:endParaRPr lang="en-US" altLang="zh-CN" sz="24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87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用线性回归找到最佳拟合直线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601" y="1125538"/>
            <a:ext cx="7696200" cy="4929187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手里有数据矩阵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和对应的标签向量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，怎么才能找到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呢？一个常用的方法就是找出使误差最小的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。这里的误差是指预测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值和真实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值之间的差值，使用该误差的简单累加将使得正差值和负差值相互抵消，所以我们采用平方误差。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62DE2D-4249-1B0F-2653-7769E40C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4320480" cy="23877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60D0DE-008B-0912-2B86-8A275A121183}"/>
              </a:ext>
            </a:extLst>
          </p:cNvPr>
          <p:cNvSpPr txBox="1"/>
          <p:nvPr/>
        </p:nvSpPr>
        <p:spPr>
          <a:xfrm>
            <a:off x="416185" y="4916854"/>
            <a:ext cx="8476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若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为向量，则默认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为列向量，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x^T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为行向量。将上述提到的数据矩阵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和标签向量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带进去，就知道为何这么变化了。在继续推导之前，我们要先明确一个目的：找到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，使平方误差和最小。</a:t>
            </a:r>
            <a:r>
              <a:rPr lang="zh-CN" altLang="en-US" sz="1800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因为我们认为平方误差和越小，说明线性回归拟合效果越好。</a:t>
            </a:r>
            <a:endParaRPr lang="zh-HK" altLang="en-US" sz="1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73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AC4F53-9983-40A4-BEE6-3D5AC9FC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38524"/>
            <a:ext cx="3447619" cy="338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CF1E2E-6D4C-4458-B560-99EE0C23EC1E}"/>
              </a:ext>
            </a:extLst>
          </p:cNvPr>
          <p:cNvSpPr txBox="1"/>
          <p:nvPr/>
        </p:nvSpPr>
        <p:spPr>
          <a:xfrm>
            <a:off x="3271963" y="5403781"/>
            <a:ext cx="260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先随机生成一个 </a:t>
            </a:r>
            <a:r>
              <a:rPr lang="en-US" altLang="zh-CN"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 </a:t>
            </a:r>
            <a:r>
              <a:rPr lang="zh-CN" altLang="en-US"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191227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218AEE-097C-4694-A45B-1A96CD1E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43285"/>
            <a:ext cx="3447619" cy="337142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BF9D962-05BE-4333-BF7C-4A1251E6D976}"/>
              </a:ext>
            </a:extLst>
          </p:cNvPr>
          <p:cNvCxnSpPr/>
          <p:nvPr/>
        </p:nvCxnSpPr>
        <p:spPr bwMode="auto">
          <a:xfrm flipH="1" flipV="1">
            <a:off x="1907704" y="3068960"/>
            <a:ext cx="2697696" cy="350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C3B9DBA-BA76-4D01-BD19-36D14B1947BA}"/>
              </a:ext>
            </a:extLst>
          </p:cNvPr>
          <p:cNvSpPr txBox="1"/>
          <p:nvPr/>
        </p:nvSpPr>
        <p:spPr>
          <a:xfrm>
            <a:off x="697116" y="272111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坐标原点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D47B54B-7C67-453B-BB21-667B63D36A4D}"/>
              </a:ext>
            </a:extLst>
          </p:cNvPr>
          <p:cNvCxnSpPr/>
          <p:nvPr/>
        </p:nvCxnSpPr>
        <p:spPr bwMode="auto">
          <a:xfrm flipV="1">
            <a:off x="5076056" y="2852936"/>
            <a:ext cx="1728192" cy="792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4DBB96C-3EBA-4E18-A0A3-E5D70DCCC3B4}"/>
              </a:ext>
            </a:extLst>
          </p:cNvPr>
          <p:cNvSpPr txBox="1"/>
          <p:nvPr/>
        </p:nvSpPr>
        <p:spPr>
          <a:xfrm>
            <a:off x="6796225" y="1982449"/>
            <a:ext cx="23134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这个向量 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 =(w1, w2) </a:t>
            </a:r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是分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类线的法向量，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注意，在这系列的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图中，这个向量没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 </a:t>
            </a:r>
            <a:r>
              <a:rPr lang="en-US" alt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w0 </a:t>
            </a:r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</a:p>
        </p:txBody>
      </p:sp>
    </p:spTree>
    <p:extLst>
      <p:ext uri="{BB962C8B-B14F-4D97-AF65-F5344CB8AC3E}">
        <p14:creationId xmlns:p14="http://schemas.microsoft.com/office/powerpoint/2010/main" val="29983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E27D3C-3FA8-4FA7-94DD-D808FE6A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38524"/>
            <a:ext cx="3447619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8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79D535-B874-48A7-8F23-9F80B104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38524"/>
            <a:ext cx="3447619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5DC5C2-43A4-46BF-8649-A8D648EB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43285"/>
            <a:ext cx="344761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26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F9ACAF-F478-416F-9373-5906DFB0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28" y="1743285"/>
            <a:ext cx="3457143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00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A37FF7-FE5E-4FB7-BFD6-26A69FED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43285"/>
            <a:ext cx="344761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45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7FA01A-E744-4AD9-A4CC-29743C42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28" y="1738524"/>
            <a:ext cx="3457143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1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A66F8A-E0D7-4040-B914-5C89EC40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52" y="1738524"/>
            <a:ext cx="3438095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29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7F2BD0-4879-444C-8AE7-03ED639C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52" y="1738524"/>
            <a:ext cx="3438095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用线性回归找到最佳拟合直线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601" y="1125538"/>
            <a:ext cx="7696200" cy="4929187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现在，我们用矩阵表示的平方误差和对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进行求导：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734BA7-E3CD-58A7-CCB5-7F6FE9CF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93842"/>
            <a:ext cx="4825575" cy="36703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847694-C8D3-7286-966B-2C072DB3541C}"/>
              </a:ext>
            </a:extLst>
          </p:cNvPr>
          <p:cNvSpPr txBox="1"/>
          <p:nvPr/>
        </p:nvSpPr>
        <p:spPr>
          <a:xfrm>
            <a:off x="473601" y="53274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令上述公式等于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，得到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4032DF-0AED-3F55-C2C0-CBB22F09D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445293"/>
            <a:ext cx="2952328" cy="6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2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3D051C-62B5-4801-8950-1EEA1C89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52" y="1738524"/>
            <a:ext cx="3438095" cy="33809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13C31D-71C6-4553-A183-AC47D8381590}"/>
              </a:ext>
            </a:extLst>
          </p:cNvPr>
          <p:cNvSpPr txBox="1"/>
          <p:nvPr/>
        </p:nvSpPr>
        <p:spPr>
          <a:xfrm>
            <a:off x="3271963" y="540378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实现正确分类，更新结束</a:t>
            </a:r>
          </a:p>
        </p:txBody>
      </p:sp>
    </p:spTree>
    <p:extLst>
      <p:ext uri="{BB962C8B-B14F-4D97-AF65-F5344CB8AC3E}">
        <p14:creationId xmlns:p14="http://schemas.microsoft.com/office/powerpoint/2010/main" val="4528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/>
              <a:t>损失函数</a:t>
            </a:r>
            <a:endParaRPr lang="zh-CN" altLang="en-US" dirty="0">
              <a:latin typeface="+mn-lt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ea typeface="微软雅黑" panose="020B0503020204020204" pitchFamily="34" charset="-122"/>
              </a:rPr>
              <a:t>对于神经网络模型的训练，在感知机的模型训练部分，我们是从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几何角度</a:t>
            </a:r>
            <a:r>
              <a:rPr lang="zh-CN" altLang="en-US" sz="2000" b="1" dirty="0">
                <a:ea typeface="微软雅黑" panose="020B0503020204020204" pitchFamily="34" charset="-122"/>
              </a:rPr>
              <a:t>出发，通过向量 </a:t>
            </a:r>
            <a:r>
              <a:rPr lang="en-US" altLang="zh-CN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W 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和 </a:t>
            </a:r>
            <a:r>
              <a:rPr lang="en-US" altLang="zh-CN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之间的夹角</a:t>
            </a:r>
            <a:r>
              <a:rPr lang="zh-CN" altLang="en-US" sz="2000" b="1" dirty="0">
                <a:ea typeface="微软雅黑" panose="020B0503020204020204" pitchFamily="34" charset="-122"/>
              </a:rPr>
              <a:t>的关系实现参数的更新。</a:t>
            </a: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4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ea typeface="微软雅黑" panose="020B0503020204020204" pitchFamily="34" charset="-122"/>
              </a:rPr>
              <a:t>实际上，对于一个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通用的神经网络模型</a:t>
            </a:r>
            <a:r>
              <a:rPr lang="zh-CN" altLang="en-US" sz="2000" b="1" dirty="0">
                <a:ea typeface="微软雅黑" panose="020B0503020204020204" pitchFamily="34" charset="-122"/>
              </a:rPr>
              <a:t>，对网络模型的训练修正过程，其实是对模型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损失函数的优化</a:t>
            </a:r>
            <a:r>
              <a:rPr lang="zh-CN" altLang="en-US" sz="2000" b="1" dirty="0">
                <a:ea typeface="微软雅黑" panose="020B0503020204020204" pitchFamily="34" charset="-122"/>
              </a:rPr>
              <a:t>过程。那么，什么是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损失函数</a:t>
            </a:r>
            <a:r>
              <a:rPr lang="zh-CN" altLang="en-US" sz="2000" b="1" dirty="0">
                <a:ea typeface="微软雅黑" panose="020B0503020204020204" pitchFamily="34" charset="-122"/>
              </a:rPr>
              <a:t>？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4493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992" y="1236663"/>
            <a:ext cx="8058472" cy="521493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什么是损失函数？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损失函数（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Loss Function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）</a:t>
            </a:r>
            <a:r>
              <a:rPr lang="zh-CN" altLang="en-US" sz="2000" b="1">
                <a:ea typeface="微软雅黑" panose="020B0503020204020204" pitchFamily="34" charset="-122"/>
              </a:rPr>
              <a:t>是用来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衡量</a:t>
            </a:r>
            <a:r>
              <a:rPr lang="zh-CN" altLang="en-US" sz="2000" b="1">
                <a:ea typeface="微软雅黑" panose="020B0503020204020204" pitchFamily="34" charset="-122"/>
              </a:rPr>
              <a:t>一个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模型</a:t>
            </a:r>
            <a:r>
              <a:rPr lang="zh-CN" altLang="en-US" sz="2000" b="1">
                <a:ea typeface="微软雅黑" panose="020B0503020204020204" pitchFamily="34" charset="-122"/>
              </a:rPr>
              <a:t>的输出结果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好坏</a:t>
            </a:r>
            <a:r>
              <a:rPr lang="zh-CN" altLang="en-US" sz="2000" b="1">
                <a:ea typeface="微软雅黑" panose="020B0503020204020204" pitchFamily="34" charset="-122"/>
              </a:rPr>
              <a:t>的重要标准。或者说，损失函数是来衡量人们对神经网络的预测结果的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不满意程度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当预测的结果和真实结果的差距越大，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</a:t>
            </a:r>
            <a:r>
              <a:rPr lang="zh-CN" altLang="en-US" sz="2000" b="1">
                <a:ea typeface="微软雅黑" panose="020B0503020204020204" pitchFamily="34" charset="-122"/>
              </a:rPr>
              <a:t>函数的值也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越大</a:t>
            </a:r>
            <a:r>
              <a:rPr lang="zh-CN" altLang="en-US" sz="2000" b="1">
                <a:ea typeface="微软雅黑" panose="020B0503020204020204" pitchFamily="34" charset="-122"/>
              </a:rPr>
              <a:t>，我们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越不满意</a:t>
            </a:r>
            <a:r>
              <a:rPr lang="zh-CN" altLang="en-US" sz="2000" b="1">
                <a:ea typeface="微软雅黑" panose="020B0503020204020204" pitchFamily="34" charset="-122"/>
              </a:rPr>
              <a:t>；反之，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</a:t>
            </a:r>
            <a:r>
              <a:rPr lang="zh-CN" altLang="en-US" sz="2000" b="1">
                <a:ea typeface="微软雅黑" panose="020B0503020204020204" pitchFamily="34" charset="-122"/>
              </a:rPr>
              <a:t>函数的值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越小</a:t>
            </a:r>
            <a:r>
              <a:rPr lang="zh-CN" altLang="en-US" sz="2000" b="1">
                <a:ea typeface="微软雅黑" panose="020B0503020204020204" pitchFamily="34" charset="-122"/>
              </a:rPr>
              <a:t>，我们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越满意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942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992" y="1236663"/>
            <a:ext cx="8058472" cy="521493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什么是损失函数？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显然，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训练</a:t>
            </a:r>
            <a:r>
              <a:rPr lang="zh-CN" altLang="en-US" sz="2000" b="1">
                <a:ea typeface="微软雅黑" panose="020B0503020204020204" pitchFamily="34" charset="-122"/>
              </a:rPr>
              <a:t>一个网络模型的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目的</a:t>
            </a:r>
            <a:r>
              <a:rPr lang="zh-CN" altLang="en-US" sz="2000" b="1">
                <a:ea typeface="微软雅黑" panose="020B0503020204020204" pitchFamily="34" charset="-122"/>
              </a:rPr>
              <a:t>就是使得模型能预测一个满意的结果，也就是说，我们训练一个模型就是为了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使</a:t>
            </a:r>
            <a:r>
              <a:rPr lang="zh-CN" altLang="en-US" sz="2000" b="1">
                <a:ea typeface="微软雅黑" panose="020B0503020204020204" pitchFamily="34" charset="-122"/>
              </a:rPr>
              <a:t>得其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损失函数的值越小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当一个神经网络的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损失函数</a:t>
            </a:r>
            <a:r>
              <a:rPr lang="zh-CN" altLang="en-US" sz="2000" b="1">
                <a:ea typeface="微软雅黑" panose="020B0503020204020204" pitchFamily="34" charset="-122"/>
              </a:rPr>
              <a:t>所得到的值为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0</a:t>
            </a:r>
            <a:r>
              <a:rPr lang="zh-CN" altLang="en-US" sz="2000" b="1">
                <a:ea typeface="微软雅黑" panose="020B0503020204020204" pitchFamily="34" charset="-122"/>
              </a:rPr>
              <a:t>，那么说明这个网络所预测的结果和真实结果完全一样。当然，这种情况只是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理论上</a:t>
            </a:r>
            <a:r>
              <a:rPr lang="zh-CN" altLang="en-US" sz="2000" b="1">
                <a:ea typeface="微软雅黑" panose="020B0503020204020204" pitchFamily="34" charset="-122"/>
              </a:rPr>
              <a:t>能出现的，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实际当中是不可能</a:t>
            </a:r>
            <a:r>
              <a:rPr lang="zh-CN" altLang="en-US" sz="2000" b="1">
                <a:ea typeface="微软雅黑" panose="020B0503020204020204" pitchFamily="34" charset="-122"/>
              </a:rPr>
              <a:t>的。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那么，对于感知机的损失函数是什么样的呢？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325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感知机模型的损失函数</a:t>
                </a:r>
                <a:endParaRPr lang="en-US" altLang="zh-CN" sz="24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之前以及介绍过了，在向量空间当中（或者直接理解为在几何当中），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感知机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是输入空间（特征空间）的一个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分离超平面 </a:t>
                </a:r>
                <a:r>
                  <a:rPr lang="en-US" altLang="zh-CN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S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（在二维输入空间则是一条直线）。</a:t>
                </a:r>
                <a:endParaRPr lang="en-US" altLang="zh-CN" sz="20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0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并且这个超平面 </a:t>
                </a:r>
                <a:r>
                  <a:rPr lang="en-US" altLang="zh-CN" sz="2000" b="1" dirty="0">
                    <a:ea typeface="微软雅黑" panose="020B0503020204020204" pitchFamily="34" charset="-122"/>
                  </a:rPr>
                  <a:t>S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的表达式为：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r>
                  <a:rPr lang="en-US" altLang="zh-CN" sz="24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	</a:t>
                </a:r>
                <a:r>
                  <a:rPr lang="en-US" altLang="zh-CN" sz="24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都是 </a:t>
                </a:r>
                <a:r>
                  <a:rPr lang="en-US" altLang="zh-CN" sz="16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n </a:t>
                </a:r>
                <a:r>
                  <a:rPr lang="zh-CN" altLang="en-US" sz="16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维的向量</a:t>
                </a:r>
                <a:endParaRPr lang="en-US" altLang="zh-CN" sz="16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这里先不把偏置值 </a:t>
                </a:r>
                <a:r>
                  <a:rPr lang="en-US" altLang="zh-CN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b </a:t>
                </a: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整合到向量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当中</a:t>
                </a:r>
                <a:endParaRPr lang="en-US" altLang="zh-CN" sz="10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点到直线距离公式为：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altLang="zh-CN" sz="16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输入空间中任意一点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到超平面 </a:t>
                </a:r>
                <a:r>
                  <a:rPr lang="en-US" altLang="zh-CN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S </a:t>
                </a: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的距离为：</a:t>
                </a:r>
                <a:endParaRPr lang="en-US" altLang="zh-CN" sz="16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𝒘</m:t>
                      </m:r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</m:oMath>
                  </m:oMathPara>
                </a14:m>
                <a:endParaRPr lang="en-US" altLang="zh-CN" sz="18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</m:oMath>
                </a14:m>
                <a:r>
                  <a:rPr lang="zh-CN" altLang="en-US" sz="1600" b="1" dirty="0">
                    <a:ea typeface="微软雅黑" panose="020B0503020204020204" pitchFamily="34" charset="-122"/>
                  </a:rPr>
                  <a:t> 表是向量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w </a:t>
                </a:r>
                <a:r>
                  <a:rPr lang="zh-CN" altLang="en-US" sz="1600" b="1" dirty="0"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6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模</a:t>
                </a:r>
                <a:endParaRPr lang="en-US" altLang="zh-CN" sz="16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zh-CN" altLang="en-US" sz="1600" b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2"/>
                <a:stretch>
                  <a:fillRect l="-76" t="-93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587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000649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感知机模型的损失函数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设点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误分类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的点，则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满足：</a:t>
                </a:r>
                <a:endParaRPr lang="en-US" altLang="zh-CN" sz="2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4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&gt;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2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800" b="1" i="1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表示样本点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的标签</a:t>
                </a:r>
                <a:endParaRPr lang="en-US" altLang="zh-CN" sz="16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于是，误分类点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到超平面 </a:t>
                </a:r>
                <a:r>
                  <a:rPr lang="en-US" altLang="zh-CN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S </a:t>
                </a:r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的距离则为：</a:t>
                </a:r>
                <a:endParaRPr lang="en-US" altLang="zh-CN" sz="18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𝒘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则误分类点到超平面 </a:t>
                </a:r>
                <a:r>
                  <a:rPr lang="en-US" altLang="zh-CN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S </a:t>
                </a:r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的总距为：</a:t>
                </a:r>
                <a:endParaRPr lang="en-US" altLang="zh-CN" sz="18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𝒘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FF"/>
                                  </a:solidFill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</m:nary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24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zh-CN" altLang="en-US" sz="16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表示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误分类的点的集合</a:t>
                </a:r>
                <a:endParaRPr lang="en-US" altLang="zh-CN" sz="16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zh-CN" altLang="en-US" sz="16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000649"/>
              </a:xfrm>
              <a:blipFill>
                <a:blip r:embed="rId2"/>
                <a:stretch>
                  <a:fillRect l="-76" t="-976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917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感知机模型的损失函数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因为前面总距离公式的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分母大于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0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，所以，我们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取分子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作为感知机模型的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损失函数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：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𝒘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FF"/>
                                  </a:solidFill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</m:nary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24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zh-CN" altLang="en-US" sz="1600" b="1">
                    <a:ea typeface="微软雅黑" panose="020B0503020204020204" pitchFamily="34" charset="-122"/>
                  </a:rPr>
                  <a:t> 表示误分类的点的集合</a:t>
                </a:r>
                <a:endParaRPr lang="en-US" altLang="zh-CN" sz="16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6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根据这个式子可知，当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误分类的点越多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损失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函数的值就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越大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，我们对这个模型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越不满意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。所以，模型更新优化的目标就是减小这个损失函数。</a:t>
                </a: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3"/>
                <a:stretch>
                  <a:fillRect l="-76" t="-936" r="-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739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992" y="1236663"/>
            <a:ext cx="8058472" cy="521493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如何训练和更新？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模型的训练就是求函数的最值。在机器学习领域，最流行的求“最值”（实际上是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极值</a:t>
            </a:r>
            <a:r>
              <a:rPr lang="zh-CN" altLang="en-US" sz="2000" b="1">
                <a:ea typeface="微软雅黑" panose="020B0503020204020204" pitchFamily="34" charset="-122"/>
              </a:rPr>
              <a:t>）的方法就是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梯度下降法（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gradient descend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）</a:t>
            </a:r>
            <a:r>
              <a:rPr lang="zh-CN" altLang="en-US" sz="2000" b="1">
                <a:ea typeface="微软雅黑" panose="020B0503020204020204" pitchFamily="34" charset="-122"/>
              </a:rPr>
              <a:t>了。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什么是梯度？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>
                <a:ea typeface="微软雅黑" panose="020B0503020204020204" pitchFamily="34" charset="-122"/>
              </a:rPr>
              <a:t>一个空间中的点的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梯度</a:t>
            </a:r>
            <a:r>
              <a:rPr lang="zh-CN" altLang="en-US" sz="2000">
                <a:ea typeface="微软雅黑" panose="020B0503020204020204" pitchFamily="34" charset="-122"/>
              </a:rPr>
              <a:t>是这样的一个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向量</a:t>
            </a:r>
            <a:r>
              <a:rPr lang="zh-CN" altLang="en-US" sz="2000">
                <a:ea typeface="微软雅黑" panose="020B0503020204020204" pitchFamily="34" charset="-122"/>
              </a:rPr>
              <a:t>：</a:t>
            </a:r>
            <a:endParaRPr lang="en-US" altLang="zh-CN" sz="2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>
                <a:ea typeface="微软雅黑" panose="020B0503020204020204" pitchFamily="34" charset="-122"/>
              </a:rPr>
              <a:t>它的方向与取得最大方向导数的方向一致，而它的大小是方向导数的最大值。导数就是函数的斜率，而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方向导数</a:t>
            </a:r>
            <a:r>
              <a:rPr lang="zh-CN" altLang="en-US" sz="2000">
                <a:ea typeface="微软雅黑" panose="020B0503020204020204" pitchFamily="34" charset="-122"/>
              </a:rPr>
              <a:t>就是在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某一方向</a:t>
            </a:r>
            <a:r>
              <a:rPr lang="zh-CN" altLang="en-US" sz="2000">
                <a:ea typeface="微软雅黑" panose="020B0503020204020204" pitchFamily="34" charset="-122"/>
              </a:rPr>
              <a:t>上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的斜率</a:t>
            </a:r>
            <a:r>
              <a:rPr lang="zh-CN" altLang="en-US" sz="2000">
                <a:ea typeface="微软雅黑" panose="020B0503020204020204" pitchFamily="34" charset="-122"/>
              </a:rPr>
              <a:t>。</a:t>
            </a:r>
            <a:endParaRPr lang="en-US" altLang="zh-CN" sz="2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 b="1">
                <a:ea typeface="微软雅黑" panose="020B0503020204020204" pitchFamily="34" charset="-122"/>
              </a:rPr>
              <a:t>所以，简单来说，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梯度的方向</a:t>
            </a:r>
            <a:r>
              <a:rPr lang="zh-CN" altLang="en-US" sz="2000" b="1">
                <a:ea typeface="微软雅黑" panose="020B0503020204020204" pitchFamily="34" charset="-122"/>
              </a:rPr>
              <a:t>就是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斜率最大</a:t>
            </a:r>
            <a:r>
              <a:rPr lang="zh-CN" altLang="en-US" sz="2000" b="1">
                <a:ea typeface="微软雅黑" panose="020B0503020204020204" pitchFamily="34" charset="-122"/>
              </a:rPr>
              <a:t>的那个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方向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79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992" y="1236663"/>
            <a:ext cx="8058472" cy="521493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梯度下降法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梯度下降法</a:t>
            </a:r>
            <a:r>
              <a:rPr lang="zh-CN" altLang="en-US" sz="2000" b="1">
                <a:ea typeface="微软雅黑" panose="020B0503020204020204" pitchFamily="34" charset="-122"/>
              </a:rPr>
              <a:t>就是将函数的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变量沿着梯度的</a:t>
            </a:r>
            <a:r>
              <a:rPr lang="zh-CN" altLang="en-US" sz="2000" b="1">
                <a:solidFill>
                  <a:srgbClr val="FF0000"/>
                </a:solidFill>
                <a:ea typeface="微软雅黑" panose="020B0503020204020204" pitchFamily="34" charset="-122"/>
              </a:rPr>
              <a:t>反方向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逐步更新</a:t>
            </a:r>
            <a:r>
              <a:rPr lang="zh-CN" altLang="en-US" sz="2000" b="1">
                <a:solidFill>
                  <a:srgbClr val="00B050"/>
                </a:solidFill>
                <a:ea typeface="微软雅黑" panose="020B0503020204020204" pitchFamily="34" charset="-122"/>
              </a:rPr>
              <a:t>（变量整体减去梯度值）</a:t>
            </a:r>
            <a:r>
              <a:rPr lang="zh-CN" altLang="en-US" sz="2000" b="1">
                <a:ea typeface="微软雅黑" panose="020B0503020204020204" pitchFamily="34" charset="-122"/>
              </a:rPr>
              <a:t>，使得函数慢慢靠近函数的极值点，从而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逼近</a:t>
            </a:r>
            <a:r>
              <a:rPr lang="zh-CN" altLang="en-US" sz="2000" b="1">
                <a:ea typeface="微软雅黑" panose="020B0503020204020204" pitchFamily="34" charset="-122"/>
              </a:rPr>
              <a:t>函数的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局部最优解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对梯度下降法的含义进行举例说明：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>
                <a:ea typeface="微软雅黑" panose="020B0503020204020204" pitchFamily="34" charset="-122"/>
              </a:rPr>
              <a:t>假设你现在在山顶准备下山，为了能更快的到达山底，你先环顾四周，找到了一条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斜率最大的下坡路</a:t>
            </a:r>
            <a:r>
              <a:rPr lang="zh-CN" altLang="en-US" sz="2000">
                <a:ea typeface="微软雅黑" panose="020B0503020204020204" pitchFamily="34" charset="-122"/>
              </a:rPr>
              <a:t>。于是你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沿着这个方向走了一段距离</a:t>
            </a:r>
            <a:r>
              <a:rPr lang="zh-CN" altLang="en-US" sz="2000">
                <a:ea typeface="微软雅黑" panose="020B0503020204020204" pitchFamily="34" charset="-122"/>
              </a:rPr>
              <a:t>，然后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又环顾四周</a:t>
            </a:r>
            <a:r>
              <a:rPr lang="zh-CN" altLang="en-US" sz="2000">
                <a:ea typeface="微软雅黑" panose="020B0503020204020204" pitchFamily="34" charset="-122"/>
              </a:rPr>
              <a:t>，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寻找当前位置斜率最大的下坡路</a:t>
            </a:r>
            <a:r>
              <a:rPr lang="zh-CN" altLang="en-US" sz="2000">
                <a:ea typeface="微软雅黑" panose="020B0503020204020204" pitchFamily="34" charset="-122"/>
              </a:rPr>
              <a:t>。之后又沿着新的方向继续向前走了一段距离</a:t>
            </a:r>
            <a:r>
              <a:rPr lang="en-US" altLang="zh-CN" sz="2000">
                <a:ea typeface="微软雅黑" panose="020B0503020204020204" pitchFamily="34" charset="-122"/>
              </a:rPr>
              <a:t>……</a:t>
            </a:r>
            <a:r>
              <a:rPr lang="zh-CN" altLang="en-US" sz="2000">
                <a:ea typeface="微软雅黑" panose="020B0503020204020204" pitchFamily="34" charset="-122"/>
              </a:rPr>
              <a:t>如此反复，直到到达山底。</a:t>
            </a:r>
            <a:endParaRPr lang="en-US" altLang="zh-CN" sz="2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000" b="1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例子中，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环顾四周</a:t>
            </a:r>
            <a:r>
              <a:rPr lang="zh-CN" altLang="en-US" sz="2000" b="1">
                <a:ea typeface="微软雅黑" panose="020B0503020204020204" pitchFamily="34" charset="-122"/>
              </a:rPr>
              <a:t>的过程就是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求解梯度</a:t>
            </a:r>
            <a:r>
              <a:rPr lang="zh-CN" altLang="en-US" sz="2000" b="1">
                <a:ea typeface="微软雅黑" panose="020B0503020204020204" pitchFamily="34" charset="-122"/>
              </a:rPr>
              <a:t>的过程，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沿着</a:t>
            </a:r>
            <a:r>
              <a:rPr lang="zh-CN" altLang="en-US" sz="2000" b="1">
                <a:ea typeface="微软雅黑" panose="020B0503020204020204" pitchFamily="34" charset="-122"/>
              </a:rPr>
              <a:t>找到的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方向走一段距离</a:t>
            </a:r>
            <a:r>
              <a:rPr lang="zh-CN" altLang="en-US" sz="2000" b="1">
                <a:ea typeface="微软雅黑" panose="020B0503020204020204" pitchFamily="34" charset="-122"/>
              </a:rPr>
              <a:t>这个过程就是根据梯度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更新参数</a:t>
            </a:r>
            <a:r>
              <a:rPr lang="zh-CN" altLang="en-US" sz="2000" b="1">
                <a:ea typeface="微软雅黑" panose="020B0503020204020204" pitchFamily="34" charset="-122"/>
              </a:rPr>
              <a:t>的过程。下面通过图片来展示了梯度下降法的过程：</a:t>
            </a:r>
            <a:endParaRPr lang="en-US" altLang="zh-CN" sz="2000" b="1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947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415DC8-8334-4A9D-A771-01F5BBC9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80" y="1340768"/>
            <a:ext cx="7696200" cy="405150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64641A5-2A51-40D6-9E7D-89465DFFFCBA}"/>
              </a:ext>
            </a:extLst>
          </p:cNvPr>
          <p:cNvCxnSpPr/>
          <p:nvPr/>
        </p:nvCxnSpPr>
        <p:spPr bwMode="auto">
          <a:xfrm flipH="1">
            <a:off x="2627784" y="3284984"/>
            <a:ext cx="720080" cy="24482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5748E86-BBA0-446D-A5E4-23FCD28979F7}"/>
              </a:ext>
            </a:extLst>
          </p:cNvPr>
          <p:cNvSpPr txBox="1"/>
          <p:nvPr/>
        </p:nvSpPr>
        <p:spPr>
          <a:xfrm>
            <a:off x="971550" y="573325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假设这个是一座山的三维图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3116A54-47B3-4B5C-B2AE-AA918E73F1B1}"/>
              </a:ext>
            </a:extLst>
          </p:cNvPr>
          <p:cNvCxnSpPr/>
          <p:nvPr/>
        </p:nvCxnSpPr>
        <p:spPr bwMode="auto">
          <a:xfrm>
            <a:off x="3347864" y="5229200"/>
            <a:ext cx="3600400" cy="5040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92B2024-CDE4-4B01-A9A1-A639C5D7C486}"/>
              </a:ext>
            </a:extLst>
          </p:cNvPr>
          <p:cNvCxnSpPr/>
          <p:nvPr/>
        </p:nvCxnSpPr>
        <p:spPr bwMode="auto">
          <a:xfrm flipH="1">
            <a:off x="7236296" y="5013176"/>
            <a:ext cx="288032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4BD36F-BFF7-42C5-841D-35F082AB1441}"/>
              </a:ext>
            </a:extLst>
          </p:cNvPr>
          <p:cNvSpPr txBox="1"/>
          <p:nvPr/>
        </p:nvSpPr>
        <p:spPr>
          <a:xfrm>
            <a:off x="6200889" y="573325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损失函数的参数，就是我们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前面所说的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A5D426A-7CD6-42E4-9848-8EF5BFD82B95}"/>
              </a:ext>
            </a:extLst>
          </p:cNvPr>
          <p:cNvCxnSpPr/>
          <p:nvPr/>
        </p:nvCxnSpPr>
        <p:spPr bwMode="auto">
          <a:xfrm flipH="1" flipV="1">
            <a:off x="446984" y="2483366"/>
            <a:ext cx="252000" cy="79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637F517-0A46-4088-9DE8-7441D0FCD42A}"/>
              </a:ext>
            </a:extLst>
          </p:cNvPr>
          <p:cNvSpPr txBox="1"/>
          <p:nvPr/>
        </p:nvSpPr>
        <p:spPr>
          <a:xfrm>
            <a:off x="128886" y="214961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</a:p>
        </p:txBody>
      </p:sp>
    </p:spTree>
    <p:extLst>
      <p:ext uri="{BB962C8B-B14F-4D97-AF65-F5344CB8AC3E}">
        <p14:creationId xmlns:p14="http://schemas.microsoft.com/office/powerpoint/2010/main" val="16118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用线性回归找到最佳拟合直线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601" y="1125538"/>
            <a:ext cx="7696200" cy="4929187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SzPct val="55000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上方的小标记表示，这是当前可以估计出的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的最优解。从现有数据上估计出的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可能并不是数据中的真实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值，所以这里使用了一个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符号来表示它仅是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的一个最佳估计。值得注意的是，上述公式中包含逆矩阵，也就是说，这个方程只在逆矩阵存在的时候使用，也即是这个矩阵是一个方阵，并且其行列式不为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772196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0EEF42-955E-4EA7-A0BE-2C12175B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06069"/>
            <a:ext cx="7696200" cy="4045861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BE32517-362D-4175-AFBB-706304CE13DB}"/>
              </a:ext>
            </a:extLst>
          </p:cNvPr>
          <p:cNvCxnSpPr/>
          <p:nvPr/>
        </p:nvCxnSpPr>
        <p:spPr bwMode="auto">
          <a:xfrm flipH="1" flipV="1">
            <a:off x="2123728" y="1916832"/>
            <a:ext cx="2088232" cy="9361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F55216F-FEFA-485A-B749-98D58B4A38C1}"/>
              </a:ext>
            </a:extLst>
          </p:cNvPr>
          <p:cNvSpPr txBox="1"/>
          <p:nvPr/>
        </p:nvSpPr>
        <p:spPr>
          <a:xfrm>
            <a:off x="697851" y="151672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你在这个山上的起始位置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1F7E7C-C8F6-4B73-87C3-3EAB3E1C14C2}"/>
              </a:ext>
            </a:extLst>
          </p:cNvPr>
          <p:cNvSpPr txBox="1"/>
          <p:nvPr/>
        </p:nvSpPr>
        <p:spPr>
          <a:xfrm>
            <a:off x="697851" y="5562583"/>
            <a:ext cx="7969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为了以最快的速度下山，你环顾四周，找到了一条斜率最大的下坡路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（这个就对应于求解梯度的过程）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，于是你沿着这个方向走了一段距离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（这个对应于参数更新一次的过程）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365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64D700-2846-4314-82C5-C4253E02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32" y="1412776"/>
            <a:ext cx="7751536" cy="403244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B148532-2CDF-4321-AC9E-3CFDF120DF96}"/>
              </a:ext>
            </a:extLst>
          </p:cNvPr>
          <p:cNvCxnSpPr/>
          <p:nvPr/>
        </p:nvCxnSpPr>
        <p:spPr bwMode="auto">
          <a:xfrm flipH="1" flipV="1">
            <a:off x="2267744" y="1988840"/>
            <a:ext cx="1944216" cy="11521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6EA57C5-67BB-410B-9DF1-7EA7EC063B4A}"/>
              </a:ext>
            </a:extLst>
          </p:cNvPr>
          <p:cNvSpPr txBox="1"/>
          <p:nvPr/>
        </p:nvSpPr>
        <p:spPr>
          <a:xfrm>
            <a:off x="893008" y="158873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现在你来到了这个位置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35871-612F-4925-B740-EAA54C818501}"/>
              </a:ext>
            </a:extLst>
          </p:cNvPr>
          <p:cNvSpPr txBox="1"/>
          <p:nvPr/>
        </p:nvSpPr>
        <p:spPr>
          <a:xfrm>
            <a:off x="2812544" y="562117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重复之前的动作走向下个位置</a:t>
            </a:r>
          </a:p>
        </p:txBody>
      </p:sp>
    </p:spTree>
    <p:extLst>
      <p:ext uri="{BB962C8B-B14F-4D97-AF65-F5344CB8AC3E}">
        <p14:creationId xmlns:p14="http://schemas.microsoft.com/office/powerpoint/2010/main" val="6835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B3F2A9-DA75-4CD3-BBE8-D84DB706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2" y="1484784"/>
            <a:ext cx="7751775" cy="40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61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4827FF-0D77-4FFB-B929-A9CE5AAF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0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49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16319-AFF2-41DD-BBE3-EDC45DEC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56792"/>
            <a:ext cx="7696200" cy="40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27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E067C-6257-44BC-9713-639F7948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6" y="1373848"/>
            <a:ext cx="7827067" cy="4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337FAC-C8E3-42A4-BE89-28246395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03" y="1383082"/>
            <a:ext cx="7775394" cy="40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D09A1-1ED0-40D6-9F46-BC636B94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4" y="1412776"/>
            <a:ext cx="7738172" cy="403244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C55B84B-3774-404A-8642-F992DCCAF787}"/>
              </a:ext>
            </a:extLst>
          </p:cNvPr>
          <p:cNvCxnSpPr/>
          <p:nvPr/>
        </p:nvCxnSpPr>
        <p:spPr bwMode="auto">
          <a:xfrm>
            <a:off x="4572000" y="4395019"/>
            <a:ext cx="936104" cy="133744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22F045C-211E-4BE7-AFA0-0B1900B9E19C}"/>
              </a:ext>
            </a:extLst>
          </p:cNvPr>
          <p:cNvSpPr txBox="1"/>
          <p:nvPr/>
        </p:nvSpPr>
        <p:spPr>
          <a:xfrm>
            <a:off x="4427984" y="573246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到达山底，算法结束</a:t>
            </a:r>
          </a:p>
        </p:txBody>
      </p:sp>
    </p:spTree>
    <p:extLst>
      <p:ext uri="{BB962C8B-B14F-4D97-AF65-F5344CB8AC3E}">
        <p14:creationId xmlns:p14="http://schemas.microsoft.com/office/powerpoint/2010/main" val="86481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感知机模型使用梯度下降法进行更新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对损失函数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FF"/>
                                </a:solidFill>
                                <a:ea typeface="微软雅黑" panose="020B0503020204020204" pitchFamily="34" charset="-122"/>
                              </a:rPr>
                              <m:t> </m:t>
                            </m:r>
                          </m:e>
                        </m:nary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24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进行求解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en-US" altLang="zh-CN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的梯度：</a:t>
                </a:r>
                <a:endParaRPr lang="en-US" altLang="zh-CN" sz="2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𝛁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b="1" i="1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𝛁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b>
                      </m:sSub>
                      <m:r>
                        <a:rPr lang="en-US" altLang="zh-CN" sz="1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</m:t>
                      </m:r>
                      <m:d>
                        <m:dPr>
                          <m:ctrlP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</m:d>
                      <m:r>
                        <a:rPr lang="en-US" altLang="zh-CN" sz="1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显然，对于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一个点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来说，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的梯度正好是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，即对权值进行更新的式子为：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（梯度下降法对参数的更新是：原参数值减去参数的梯度）</a:t>
                </a:r>
                <a:endParaRPr lang="en-US" altLang="zh-CN" sz="16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2"/>
                <a:stretch>
                  <a:fillRect l="-76" t="-936" r="-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458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感知机模型使用梯度下降法进行更新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把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整合进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里的话，则参数的更新公式就是：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algn="ctr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b="1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 </a:t>
                </a: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这个更新公式就是我们在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6.2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节当中通过向量之间夹角关系所得出的那个公式。也就是说，这个更新的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本质是一回事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，只不过是考虑的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角度不同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而对于神经网络来说，对于参数的更新，我们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一般都是从最小化损失函数这个角度出发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的。因为，之前结合几何的理解方式在输入维度小的时候还好理解，但是一旦输入维度大了就很复杂，很难理解了。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2"/>
                <a:stretch>
                  <a:fillRect l="-76" t="-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78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线性回归</a:t>
            </a:r>
            <a:r>
              <a:rPr lang="en-US" altLang="zh-CN" dirty="0">
                <a:latin typeface="+mn-lt"/>
              </a:rPr>
              <a:t>python</a:t>
            </a:r>
            <a:r>
              <a:rPr lang="zh-CN" altLang="en-US" dirty="0">
                <a:latin typeface="+mn-lt"/>
              </a:rPr>
              <a:t>核心代码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F2AC2C-B7E6-EE13-3BDF-0B77EB90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78" y="1340768"/>
            <a:ext cx="7927572" cy="47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感知机模型使用梯度下降法进行更新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这里要说明一下，在实际的工程中，我们会在参数更新的时候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乘上一个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，称为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学习速率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，用来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调整参数更新的幅度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。</a:t>
                </a:r>
                <a:endParaRPr lang="en-US" altLang="zh-CN" sz="2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增加学习率之后的更新公式为：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algn="ctr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b="1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 </a:t>
                </a: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 是一个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超参数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，由我们自己给定，人为调整。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3"/>
                <a:stretch>
                  <a:fillRect l="-76" t="-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323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34E3595-1375-4655-AB50-92DD9F747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FF"/>
                </a:solidFill>
                <a:latin typeface="+mn-lt"/>
              </a:rPr>
              <a:t>线性模型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2214F1-AC0D-42B2-9AF8-52B61333E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3900" y="1412875"/>
            <a:ext cx="7696200" cy="4929188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5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ts val="570"/>
              </a:spcBef>
              <a:buClr>
                <a:srgbClr val="FF0000"/>
              </a:buClr>
              <a:buSzPct val="5500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23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Logistic</a:t>
            </a:r>
            <a:r>
              <a:rPr lang="zh-HK" altLang="en-US" dirty="0">
                <a:latin typeface="+mn-lt"/>
              </a:rPr>
              <a:t>回归与梯度上升算法</a:t>
            </a:r>
            <a:endParaRPr lang="zh-CN" altLang="en-US" dirty="0">
              <a:latin typeface="+mn-lt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3ED09C-04B5-3033-8355-1BE079A6B824}"/>
              </a:ext>
            </a:extLst>
          </p:cNvPr>
          <p:cNvSpPr txBox="1"/>
          <p:nvPr/>
        </p:nvSpPr>
        <p:spPr>
          <a:xfrm>
            <a:off x="827584" y="1340768"/>
            <a:ext cx="75544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回归是众多分类算法中的一员。通常，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回归用于二分类问题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首先，让我们来了解一下，什么是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回归。</a:t>
            </a:r>
            <a:endParaRPr lang="zh-HK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19057E-A944-63CD-670D-B6F92B7F1A33}"/>
              </a:ext>
            </a:extLst>
          </p:cNvPr>
          <p:cNvSpPr txBox="1"/>
          <p:nvPr/>
        </p:nvSpPr>
        <p:spPr>
          <a:xfrm>
            <a:off x="833554" y="2162338"/>
            <a:ext cx="7770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假设现在有一些数据点，我们利用一条直线对这些点进行拟合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该线称为最佳拟合直线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，这个拟合过程就称作为回归，如下图所示：</a:t>
            </a:r>
            <a:endParaRPr lang="zh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1971F4-59D8-9CC3-1C84-58DFA410B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16793"/>
            <a:ext cx="3614626" cy="2358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90E629-51C8-31BD-F198-9EB89184FBA7}"/>
              </a:ext>
            </a:extLst>
          </p:cNvPr>
          <p:cNvSpPr txBox="1"/>
          <p:nvPr/>
        </p:nvSpPr>
        <p:spPr>
          <a:xfrm>
            <a:off x="4719001" y="3429000"/>
            <a:ext cx="40295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回归是分类方法，它利用的是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函数阈值在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[0,1]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这个特性。</a:t>
            </a:r>
            <a:r>
              <a:rPr lang="en-US" altLang="zh-HK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HK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回归进行分类的主要思想是：根据现有数据对分类边界线建立回归公式，以此进行分类。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其实，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本质上是一个基于条件概率的判别模型。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2942420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sigmoid</a:t>
            </a:r>
            <a:r>
              <a:rPr lang="zh-CN" altLang="en-US" dirty="0">
                <a:latin typeface="+mn-lt"/>
              </a:rPr>
              <a:t>函数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3FF316-BE39-6CC8-DA0C-90136B906FB0}"/>
              </a:ext>
            </a:extLst>
          </p:cNvPr>
          <p:cNvSpPr txBox="1"/>
          <p:nvPr/>
        </p:nvSpPr>
        <p:spPr>
          <a:xfrm>
            <a:off x="683568" y="13407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它的公式如下：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9A552-3E2F-A75A-0FE9-DA87C4CF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68" y="1711338"/>
            <a:ext cx="3168352" cy="21953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F54E64-5F11-2304-7B4C-513F57C99598}"/>
              </a:ext>
            </a:extLst>
          </p:cNvPr>
          <p:cNvSpPr txBox="1"/>
          <p:nvPr/>
        </p:nvSpPr>
        <p:spPr>
          <a:xfrm>
            <a:off x="539552" y="3948012"/>
            <a:ext cx="6402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下面这张图片，为我们展示了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函数的样子。</a:t>
            </a:r>
            <a:endParaRPr lang="zh-HK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191014-C855-B982-60A6-A421A3E6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5" y="4378305"/>
            <a:ext cx="8371990" cy="13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50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sigmoid</a:t>
            </a:r>
            <a:r>
              <a:rPr lang="zh-CN" altLang="en-US" dirty="0">
                <a:latin typeface="+mn-lt"/>
              </a:rPr>
              <a:t>函数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3FF316-BE39-6CC8-DA0C-90136B906FB0}"/>
              </a:ext>
            </a:extLst>
          </p:cNvPr>
          <p:cNvSpPr txBox="1"/>
          <p:nvPr/>
        </p:nvSpPr>
        <p:spPr>
          <a:xfrm>
            <a:off x="683568" y="13407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它的公式如下：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9A552-3E2F-A75A-0FE9-DA87C4CF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89" y="1740878"/>
            <a:ext cx="3168352" cy="21953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F54E64-5F11-2304-7B4C-513F57C99598}"/>
              </a:ext>
            </a:extLst>
          </p:cNvPr>
          <p:cNvSpPr txBox="1"/>
          <p:nvPr/>
        </p:nvSpPr>
        <p:spPr>
          <a:xfrm>
            <a:off x="539552" y="3948012"/>
            <a:ext cx="6402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下面这张图片，为我们展示了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函数的样子。</a:t>
            </a:r>
            <a:endParaRPr lang="zh-HK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191014-C855-B982-60A6-A421A3E6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85" y="4381137"/>
            <a:ext cx="7066315" cy="11360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BC0CCA-B160-ABFA-278E-C3691594B1C7}"/>
              </a:ext>
            </a:extLst>
          </p:cNvPr>
          <p:cNvSpPr txBox="1"/>
          <p:nvPr/>
        </p:nvSpPr>
        <p:spPr>
          <a:xfrm>
            <a:off x="4819650" y="1336021"/>
            <a:ext cx="37412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z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是一个矩阵，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是参数列向量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要求解的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是样本列向量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给定的数据集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60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θ^T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的转置。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g(z)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函数实现了任意实数到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[0,1]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的映射，这样我们的数据集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([x0,x1,...,</a:t>
            </a:r>
            <a:r>
              <a:rPr lang="en-US" altLang="zh-CN" sz="160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xn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])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，不管是大于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或者小于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，都可以映射到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[0,1]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区间进行分类。</a:t>
            </a:r>
            <a:r>
              <a:rPr lang="en-US" altLang="zh-CN" sz="160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hθ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(x)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给出了输出为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的概率。比如当</a:t>
            </a:r>
            <a:r>
              <a:rPr lang="en-US" altLang="zh-CN" sz="160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hθ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(x)=0.7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，那么说明有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70%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的概率输出为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。输出为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的概率是输出为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的补集，也就是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30%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HK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7DF3A9-79C1-707A-A534-48D2DD41F970}"/>
              </a:ext>
            </a:extLst>
          </p:cNvPr>
          <p:cNvSpPr txBox="1"/>
          <p:nvPr/>
        </p:nvSpPr>
        <p:spPr>
          <a:xfrm>
            <a:off x="704570" y="5517232"/>
            <a:ext cx="81159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如果我们有合适的参数列向量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θ([θ0,θ1,...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θn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]^T)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，以及样本列向量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x([x0,x1,...,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xn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])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，那么我们对样本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分类就可以通过上述公式计算出一个概率，如果这个概率大于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，我们就可以说样本是正样本，否则样本是负样本。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6140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HK" altLang="en-US" dirty="0">
                <a:latin typeface="+mn-lt"/>
              </a:rPr>
              <a:t>参数向量</a:t>
            </a:r>
            <a:r>
              <a:rPr lang="el-GR" altLang="zh-CN" dirty="0">
                <a:latin typeface="+mn-lt"/>
              </a:rPr>
              <a:t>θ</a:t>
            </a:r>
            <a:endParaRPr lang="zh-CN" altLang="en-US" dirty="0">
              <a:latin typeface="+mn-lt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0679A8-9CA4-A595-B64A-EB33E18E190A}"/>
              </a:ext>
            </a:extLst>
          </p:cNvPr>
          <p:cNvSpPr txBox="1"/>
          <p:nvPr/>
        </p:nvSpPr>
        <p:spPr>
          <a:xfrm>
            <a:off x="611560" y="1340768"/>
            <a:ext cx="6480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函数的特性，我们可以做出如下的假设：</a:t>
            </a:r>
            <a:endParaRPr lang="zh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AA116B-44EB-C50A-96AD-DC7C779E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983"/>
            <a:ext cx="4608512" cy="9748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84C89F7-9FE7-A422-B09B-70577604F90D}"/>
              </a:ext>
            </a:extLst>
          </p:cNvPr>
          <p:cNvSpPr txBox="1"/>
          <p:nvPr/>
        </p:nvSpPr>
        <p:spPr>
          <a:xfrm>
            <a:off x="762000" y="2923966"/>
            <a:ext cx="8058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式即为在已知样本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和参数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的情况下，样本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属性正样本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(y=1)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和负样本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(y=0)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的条件概率。理想状态下，根据上述公式，求出各个点的概率均为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，也就是完全分类都正确。但是考虑到实际情况，样本点的概率越接近于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，其分类效果越好。比如一个样本属于正样本的概率为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0.51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，那么我们就可以说明这个样本属于正样本。另一个样本属于正样本的概率为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0.99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，那么我们也可以说明这个样本属于正样本。但是显然，第二个样本概率更高，更具说服力。我们可以把上述两个概率公式合二为一：</a:t>
            </a:r>
            <a:endParaRPr lang="zh-HK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7B2579-D159-4A65-79C1-1EE87A62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1" y="4534693"/>
            <a:ext cx="5650878" cy="65944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D67597-3D56-48AA-2DB2-ED3005A37649}"/>
              </a:ext>
            </a:extLst>
          </p:cNvPr>
          <p:cNvSpPr txBox="1"/>
          <p:nvPr/>
        </p:nvSpPr>
        <p:spPr>
          <a:xfrm>
            <a:off x="903820" y="5340740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合并出来的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，我们称之为损失函数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(Loss Function)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。当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等于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(1-y)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第二项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；当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等于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第一项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HK" altLang="en-US" sz="16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155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HK" altLang="en-US" dirty="0">
                <a:latin typeface="+mn-lt"/>
              </a:rPr>
              <a:t>参数向量</a:t>
            </a:r>
            <a:r>
              <a:rPr lang="el-GR" altLang="zh-CN" dirty="0">
                <a:latin typeface="+mn-lt"/>
              </a:rPr>
              <a:t>θ</a:t>
            </a:r>
            <a:endParaRPr lang="zh-CN" altLang="en-US" dirty="0">
              <a:latin typeface="+mn-lt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99F869-AFD0-48FF-D7C1-1078A5801C39}"/>
              </a:ext>
            </a:extLst>
          </p:cNvPr>
          <p:cNvSpPr txBox="1"/>
          <p:nvPr/>
        </p:nvSpPr>
        <p:spPr>
          <a:xfrm>
            <a:off x="827584" y="1236663"/>
            <a:ext cx="7344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了简化问题，我们对整个表达式求对数，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将指数问题对数化是处理数学问题常见的方法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672BC5-E8DE-80EF-6792-707E7727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96" y="2039974"/>
            <a:ext cx="5517408" cy="5568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87D98F-F184-C74C-E7D1-2F8DEB5CCEC0}"/>
              </a:ext>
            </a:extLst>
          </p:cNvPr>
          <p:cNvSpPr txBox="1"/>
          <p:nvPr/>
        </p:nvSpPr>
        <p:spPr>
          <a:xfrm>
            <a:off x="899592" y="2759015"/>
            <a:ext cx="74824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损失函数，是对于一个样本而言的。给定一个样本，我们就可以通过这个损失函数求出，样本所属类别的概率，而这个概率越大越好，所以也就是求解这个损失函数的最大值。既然概率出来了，那么最大似然估计也该出场了。假定样本与样本之间相互独立，那么整个样本集生成的概率即为所有样本生成概率的乘积，便可得到如下公式：</a:t>
            </a:r>
            <a:endParaRPr lang="zh-HK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797CD0-8C24-A660-546D-4E8898AEC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78" y="4095738"/>
            <a:ext cx="5868743" cy="8869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70260F-3406-BA19-528D-AE8332D93400}"/>
              </a:ext>
            </a:extLst>
          </p:cNvPr>
          <p:cNvSpPr txBox="1"/>
          <p:nvPr/>
        </p:nvSpPr>
        <p:spPr>
          <a:xfrm>
            <a:off x="762000" y="5007897"/>
            <a:ext cx="8058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其中，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为样本的总数，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y(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表示第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个样本的类别，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x(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表示第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个样本，需要注意的是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是多维向量，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x(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也是多维向量。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综上所述，满足</a:t>
            </a:r>
            <a:r>
              <a:rPr lang="en-US" altLang="zh-CN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的最大的</a:t>
            </a:r>
            <a:r>
              <a:rPr lang="en-US" altLang="zh-CN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值即是我们需要求解的模型。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940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D1C8EF-5C41-6675-740D-9E6E2F596C45}"/>
              </a:ext>
            </a:extLst>
          </p:cNvPr>
          <p:cNvSpPr txBox="1"/>
          <p:nvPr/>
        </p:nvSpPr>
        <p:spPr>
          <a:xfrm>
            <a:off x="683568" y="1340768"/>
            <a:ext cx="7482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我们先看个简单的求极大值的例子。</a:t>
            </a:r>
            <a:endParaRPr lang="zh-HK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9CA378-2809-B82B-6958-63CE887C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5" y="1988841"/>
            <a:ext cx="3004199" cy="6480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FD98CC-427B-32D1-4438-856EAAB7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699" y="1236663"/>
            <a:ext cx="3515663" cy="29662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57EE3EE-94E6-7951-BD87-D28623C38A92}"/>
              </a:ext>
            </a:extLst>
          </p:cNvPr>
          <p:cNvSpPr txBox="1"/>
          <p:nvPr/>
        </p:nvSpPr>
        <p:spPr>
          <a:xfrm>
            <a:off x="323528" y="2812867"/>
            <a:ext cx="425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求此函数的极值，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先求函数的导数：</a:t>
            </a:r>
            <a:endParaRPr lang="en-US" altLang="zh-CN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7352B7-E947-7D40-5149-C4BFDD48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75" y="3339128"/>
            <a:ext cx="2941786" cy="68110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A83CD66-B760-3074-3D20-4C9C6DCBBCAD}"/>
              </a:ext>
            </a:extLst>
          </p:cNvPr>
          <p:cNvSpPr txBox="1"/>
          <p:nvPr/>
        </p:nvSpPr>
        <p:spPr>
          <a:xfrm>
            <a:off x="395536" y="4216800"/>
            <a:ext cx="8272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令导数为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，可求出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x=2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即取得函数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f(x)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的极大值。极大值等于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f(2)=4</a:t>
            </a:r>
            <a:endParaRPr lang="zh-HK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59CFE5-39FC-D4ED-5505-56C626584C79}"/>
              </a:ext>
            </a:extLst>
          </p:cNvPr>
          <p:cNvSpPr txBox="1"/>
          <p:nvPr/>
        </p:nvSpPr>
        <p:spPr>
          <a:xfrm>
            <a:off x="446195" y="4869747"/>
            <a:ext cx="82722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真实环境中的函数不会像上面这么简单，就算求出了函数的导数，也很难精确计算出函数的极值。此时我们就可以用迭代的方法来做。就像爬坡一样，一点一点逼近极值。这种寻找最佳拟合参数的方法，就是最优化算法。</a:t>
            </a:r>
            <a:endParaRPr lang="zh-HK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08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62067C-F441-CBDC-F33E-D663C7709286}"/>
              </a:ext>
            </a:extLst>
          </p:cNvPr>
          <p:cNvSpPr txBox="1"/>
          <p:nvPr/>
        </p:nvSpPr>
        <p:spPr>
          <a:xfrm>
            <a:off x="784506" y="13407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爬坡这个动作用数学公式表达即为：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0DD472-BC30-A392-5447-349DBA75E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740878"/>
            <a:ext cx="3096476" cy="88199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8378258-CB26-C2B9-AD87-57BC2C49E227}"/>
              </a:ext>
            </a:extLst>
          </p:cNvPr>
          <p:cNvSpPr txBox="1"/>
          <p:nvPr/>
        </p:nvSpPr>
        <p:spPr>
          <a:xfrm>
            <a:off x="784506" y="2804479"/>
            <a:ext cx="8323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α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为步长，也就是学习速率，控制更新的幅度。效果如下图所示：</a:t>
            </a:r>
            <a:endParaRPr lang="zh-HK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2D9CEB-6F3F-4194-A137-5FE41013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6" y="3267762"/>
            <a:ext cx="3586693" cy="29581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11B7BC0-F922-A754-D10C-36A45CCCEC83}"/>
              </a:ext>
            </a:extLst>
          </p:cNvPr>
          <p:cNvSpPr txBox="1"/>
          <p:nvPr/>
        </p:nvSpPr>
        <p:spPr>
          <a:xfrm>
            <a:off x="4648999" y="4110685"/>
            <a:ext cx="38884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比如从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(0,0)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开始，迭代路径就是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1-&gt;2-&gt;3-&gt;4-&gt;...-&gt;n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，直到求出的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为函数极大值的近似值，停止迭代。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62141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E0697D-010C-9AAE-9078-B0852803F4CB}"/>
              </a:ext>
            </a:extLst>
          </p:cNvPr>
          <p:cNvSpPr txBox="1"/>
          <p:nvPr/>
        </p:nvSpPr>
        <p:spPr>
          <a:xfrm>
            <a:off x="756758" y="1412776"/>
            <a:ext cx="7775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同理，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这个函数的极值，也可以这么求解。公式可以这么写：</a:t>
            </a:r>
            <a:endParaRPr lang="zh-HK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A665A0-2F50-64B7-0162-59840EBC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071" y="3107551"/>
            <a:ext cx="4607053" cy="7229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76621E-3FD0-73D6-C64B-97848D91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58" y="1847669"/>
            <a:ext cx="2089483" cy="7445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E175A7-93AC-1640-A02F-6D8E082D9474}"/>
              </a:ext>
            </a:extLst>
          </p:cNvPr>
          <p:cNvSpPr txBox="1"/>
          <p:nvPr/>
        </p:nvSpPr>
        <p:spPr>
          <a:xfrm>
            <a:off x="756758" y="27074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由前面推导可知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为：</a:t>
            </a:r>
            <a:endParaRPr lang="zh-HK" altLang="en-US" sz="1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587DB4-B1A8-EBD3-2D1B-3ADCC5DCCE85}"/>
              </a:ext>
            </a:extLst>
          </p:cNvPr>
          <p:cNvSpPr txBox="1"/>
          <p:nvPr/>
        </p:nvSpPr>
        <p:spPr>
          <a:xfrm>
            <a:off x="845840" y="38130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HK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HK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函数为：</a:t>
            </a:r>
            <a:endParaRPr lang="zh-HK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F1D50A-A28F-8B7E-2A1A-13D620E1D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944" y="4174926"/>
            <a:ext cx="3294112" cy="7221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2750AE6-FF09-B34A-2E23-C4F33719989D}"/>
              </a:ext>
            </a:extLst>
          </p:cNvPr>
          <p:cNvSpPr txBox="1"/>
          <p:nvPr/>
        </p:nvSpPr>
        <p:spPr>
          <a:xfrm>
            <a:off x="899592" y="4999686"/>
            <a:ext cx="741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那么，现在我只要求出</a:t>
            </a:r>
            <a:r>
              <a:rPr lang="en-US" altLang="zh-CN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的偏导，就可以利用梯度上升算法，求解</a:t>
            </a:r>
            <a:r>
              <a:rPr lang="en-US" altLang="zh-CN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的极大值了。</a:t>
            </a:r>
            <a:endParaRPr lang="zh-HK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1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线性回归实验结果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9C75F0-AF5A-C74D-7FD2-5F807287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9" y="1412776"/>
            <a:ext cx="582049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69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8D342-451E-6415-3803-CA7A9901C8B9}"/>
              </a:ext>
            </a:extLst>
          </p:cNvPr>
          <p:cNvSpPr txBox="1"/>
          <p:nvPr/>
        </p:nvSpPr>
        <p:spPr>
          <a:xfrm>
            <a:off x="683568" y="1246825"/>
            <a:ext cx="669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那么现在开始求解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的偏导，求解如下：</a:t>
            </a:r>
            <a:endParaRPr lang="zh-HK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3AA25D-E4B5-3FAC-033D-A657B2FD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04" y="1727282"/>
            <a:ext cx="4478791" cy="8377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1910DAC-27BD-BBDB-37F1-5AA7C642F38C}"/>
              </a:ext>
            </a:extLst>
          </p:cNvPr>
          <p:cNvSpPr txBox="1"/>
          <p:nvPr/>
        </p:nvSpPr>
        <p:spPr>
          <a:xfrm>
            <a:off x="715507" y="252584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其中：</a:t>
            </a:r>
            <a:endParaRPr lang="zh-HK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073F58-9322-4399-C85B-056DDEA5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919063"/>
            <a:ext cx="4914249" cy="79398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778CEC2-D441-53CA-094C-581F0CB7EE3B}"/>
              </a:ext>
            </a:extLst>
          </p:cNvPr>
          <p:cNvSpPr txBox="1"/>
          <p:nvPr/>
        </p:nvSpPr>
        <p:spPr>
          <a:xfrm>
            <a:off x="730192" y="38048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再由：</a:t>
            </a:r>
            <a:endParaRPr lang="zh-HK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BF926F-F159-25B8-95D5-CD377A0F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095" y="4067103"/>
            <a:ext cx="5525800" cy="117080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FD5884A-9378-E1A3-5A1D-F36D65B17BD8}"/>
              </a:ext>
            </a:extLst>
          </p:cNvPr>
          <p:cNvSpPr txBox="1"/>
          <p:nvPr/>
        </p:nvSpPr>
        <p:spPr>
          <a:xfrm>
            <a:off x="730192" y="52379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可得：</a:t>
            </a:r>
            <a:endParaRPr lang="zh-HK" altLang="en-US" sz="18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633912F-19B4-DFFC-6202-C884363BC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387" y="5395448"/>
            <a:ext cx="3971225" cy="84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02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AE50E5-8AAD-4B31-BF1E-37B421BC8E29}"/>
              </a:ext>
            </a:extLst>
          </p:cNvPr>
          <p:cNvSpPr txBox="1"/>
          <p:nvPr/>
        </p:nvSpPr>
        <p:spPr>
          <a:xfrm>
            <a:off x="756759" y="123666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接下来，就剩下第三部分：</a:t>
            </a:r>
            <a:endParaRPr lang="zh-HK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C0A80-759B-35A2-5E44-BF675384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636773"/>
            <a:ext cx="4572000" cy="8054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C86900D-D3BC-7F85-F4FE-A94865EA62F8}"/>
              </a:ext>
            </a:extLst>
          </p:cNvPr>
          <p:cNvSpPr txBox="1"/>
          <p:nvPr/>
        </p:nvSpPr>
        <p:spPr>
          <a:xfrm>
            <a:off x="683568" y="244222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综上所述：</a:t>
            </a:r>
            <a:endParaRPr lang="zh-HK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1C6F7-C50C-A8FC-71A1-C657C504D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96" y="2842337"/>
            <a:ext cx="3432008" cy="90816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D0CEA9A-65EA-E465-A893-3A5DFAAC76D0}"/>
              </a:ext>
            </a:extLst>
          </p:cNvPr>
          <p:cNvSpPr txBox="1"/>
          <p:nvPr/>
        </p:nvSpPr>
        <p:spPr>
          <a:xfrm>
            <a:off x="756759" y="374554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因此，梯度上升迭代公式为：</a:t>
            </a:r>
            <a:endParaRPr lang="zh-HK" altLang="en-US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F3E38D-036D-187A-3CA7-ADC2CAB65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340" y="4204413"/>
            <a:ext cx="3861789" cy="86629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5B9E1E9-DC99-C16C-E5A4-053A049A641F}"/>
              </a:ext>
            </a:extLst>
          </p:cNvPr>
          <p:cNvSpPr txBox="1"/>
          <p:nvPr/>
        </p:nvSpPr>
        <p:spPr>
          <a:xfrm>
            <a:off x="660638" y="5179566"/>
            <a:ext cx="82507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知道了，梯度上升迭代公式，我们就可以编写代码，计算最佳拟合参数了，代码地址：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https://cuijiahua.com/blog/2017/11/ml_6_logistic_1.html</a:t>
            </a:r>
            <a:endParaRPr lang="zh-HK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90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逻辑回归为什么用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Sigmoid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？（这里保留）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16478D-07FA-81B2-C6C1-87AC6BB30658}"/>
              </a:ext>
            </a:extLst>
          </p:cNvPr>
          <p:cNvSpPr txBox="1"/>
          <p:nvPr/>
        </p:nvSpPr>
        <p:spPr>
          <a:xfrm>
            <a:off x="297203" y="1216681"/>
            <a:ext cx="83948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 广义线性模型（</a:t>
            </a: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GLM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）（这里我觉得可能讲起来很繁琐，可以用数学公式画图说明）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D7F656-232C-04E2-1AE3-DCF33292EA7C}"/>
                  </a:ext>
                </a:extLst>
              </p:cNvPr>
              <p:cNvSpPr txBox="1"/>
              <p:nvPr/>
            </p:nvSpPr>
            <p:spPr>
              <a:xfrm>
                <a:off x="772101" y="1636773"/>
                <a:ext cx="762760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我们知道线性模型</a:t>
                </a:r>
                <a:r>
                  <a:rPr lang="en-US" altLang="zh-CN" sz="1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800" i="1">
                        <a:solidFill>
                          <a:srgbClr val="121212"/>
                        </a:solidFill>
                        <a:latin typeface="Cambria Math" panose="02040503050406030204" pitchFamily="18" charset="0"/>
                      </a:rPr>
                      <m:t>往往</m:t>
                    </m:r>
                  </m:oMath>
                </a14:m>
                <a:r>
                  <a:rPr lang="zh-CN" altLang="en-US" sz="1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用来预测</a:t>
                </a:r>
                <a:r>
                  <a:rPr lang="zh-HK" altLang="en-US" sz="1800" dirty="0"/>
                  <a:t>的是连续值</a:t>
                </a:r>
                <a:r>
                  <a:rPr lang="zh-CN" altLang="en-US" sz="1800" dirty="0"/>
                  <a:t>，对于分类问题效果往往不好，故考虑再对预测值做一次处理，这个处理的函数称之为连接函数</a:t>
                </a:r>
                <a:r>
                  <a:rPr lang="zh-CN" altLang="en-US" sz="1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 ，</a:t>
                </a:r>
                <a:r>
                  <a:rPr lang="zh-HK" altLang="en-US" sz="1800" dirty="0"/>
                  <a:t>即下图中的</a:t>
                </a:r>
                <a:r>
                  <a:rPr lang="en-US" altLang="zh-CN" sz="1800" dirty="0"/>
                  <a:t>g</a:t>
                </a:r>
                <a:r>
                  <a:rPr lang="zh-CN" altLang="en-US" sz="1800" dirty="0"/>
                  <a:t>函数。</a:t>
                </a:r>
                <a:r>
                  <a:rPr lang="en-US" altLang="zh-CN" sz="1800" dirty="0"/>
                  <a:t>GLM</a:t>
                </a:r>
                <a:r>
                  <a:rPr lang="zh-CN" altLang="en-US" sz="1800" dirty="0"/>
                  <a:t>如下图所示：</a:t>
                </a:r>
                <a:endParaRPr lang="zh-HK" altLang="en-US" sz="1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D7F656-232C-04E2-1AE3-DCF33292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1" y="1636773"/>
                <a:ext cx="7627607" cy="923330"/>
              </a:xfrm>
              <a:prstGeom prst="rect">
                <a:avLst/>
              </a:prstGeom>
              <a:blipFill>
                <a:blip r:embed="rId2"/>
                <a:stretch>
                  <a:fillRect l="-719" t="-5263" b="-921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803614E-101F-D150-64A1-BCE413EF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19" y="2562658"/>
            <a:ext cx="7023461" cy="120021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6E12C1-990A-3FCD-A78A-87E94FF47434}"/>
              </a:ext>
            </a:extLst>
          </p:cNvPr>
          <p:cNvSpPr txBox="1"/>
          <p:nvPr/>
        </p:nvSpPr>
        <p:spPr>
          <a:xfrm>
            <a:off x="879942" y="3836285"/>
            <a:ext cx="7812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广义线性模型是一种应用灵活的线性模型，它认为因变量是属于指数簇分布的（可理解为是一种限制），即对于输入的 </a:t>
            </a:r>
            <a:r>
              <a:rPr lang="en-US" altLang="zh-CN" sz="1800" dirty="0">
                <a:solidFill>
                  <a:srgbClr val="121212"/>
                </a:solidFill>
                <a:latin typeface="-apple-system"/>
              </a:rPr>
              <a:t>X,Y</a:t>
            </a:r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具有如下形式的分布：</a:t>
            </a:r>
            <a:endParaRPr lang="zh-HK" altLang="en-US" sz="18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46F50F8-5CF9-0030-D70B-6E4EEC5EE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541987"/>
            <a:ext cx="4176464" cy="6657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621E077-9C6E-5BF7-5451-1DC127AA302F}"/>
              </a:ext>
            </a:extLst>
          </p:cNvPr>
          <p:cNvSpPr txBox="1"/>
          <p:nvPr/>
        </p:nvSpPr>
        <p:spPr>
          <a:xfrm>
            <a:off x="858764" y="5196504"/>
            <a:ext cx="76276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该分布称为指数簇分布，其中正态分布、伯努利分布、二项分布、泊松分布、多项分布等均属于指数簇分布的一种。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772346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为什么逻辑回归的损失函数是交叉熵？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800" b="0" i="0" dirty="0">
                <a:solidFill>
                  <a:srgbClr val="2B2B2B"/>
                </a:solidFill>
                <a:effectLst/>
                <a:latin typeface="Optima-Regular"/>
              </a:rPr>
              <a:t>从极大似然估计的角度可以推导出交叉熵；</a:t>
            </a:r>
            <a:endParaRPr lang="en-US" altLang="zh-CN" sz="2800" b="0" i="0" dirty="0">
              <a:solidFill>
                <a:srgbClr val="2B2B2B"/>
              </a:solidFill>
              <a:effectLst/>
              <a:latin typeface="Optima-Regular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2B2B2B"/>
                </a:solidFill>
                <a:latin typeface="Optima-Regular"/>
              </a:rPr>
              <a:t>从</a:t>
            </a:r>
            <a:r>
              <a:rPr lang="en-US" altLang="zh-CN" sz="2800" dirty="0">
                <a:solidFill>
                  <a:srgbClr val="2B2B2B"/>
                </a:solidFill>
                <a:latin typeface="Optima-Regular"/>
              </a:rPr>
              <a:t>KL</a:t>
            </a:r>
            <a:r>
              <a:rPr lang="zh-CN" altLang="en-US" sz="2800" dirty="0">
                <a:solidFill>
                  <a:srgbClr val="2B2B2B"/>
                </a:solidFill>
                <a:latin typeface="Optima-Regular"/>
              </a:rPr>
              <a:t>散度（熵的角度）去理解；</a:t>
            </a:r>
            <a:endParaRPr lang="en-US" altLang="zh-CN" sz="2800" dirty="0">
              <a:solidFill>
                <a:srgbClr val="2B2B2B"/>
              </a:solidFill>
              <a:latin typeface="Optima-Regular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1FDAEF-BE55-0518-5A78-4E4C2CE10B3E}"/>
              </a:ext>
            </a:extLst>
          </p:cNvPr>
          <p:cNvSpPr txBox="1"/>
          <p:nvPr/>
        </p:nvSpPr>
        <p:spPr>
          <a:xfrm>
            <a:off x="624090" y="1268760"/>
            <a:ext cx="78958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初看这个问题感觉很奇怪，但是其中的知识包含了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Optima-Regular"/>
              </a:rPr>
              <a:t>LR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的推导与理解。可以从两个角度看待这个问题：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760602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为什么逻辑回归的损失函数是交叉熵？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1FDAEF-BE55-0518-5A78-4E4C2CE10B3E}"/>
              </a:ext>
            </a:extLst>
          </p:cNvPr>
          <p:cNvSpPr txBox="1"/>
          <p:nvPr/>
        </p:nvSpPr>
        <p:spPr>
          <a:xfrm>
            <a:off x="624090" y="1268760"/>
            <a:ext cx="7895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极大似然估计</a:t>
            </a:r>
            <a:endParaRPr lang="zh-HK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B674E2-C7F0-4D88-7E83-DE07763B6477}"/>
              </a:ext>
            </a:extLst>
          </p:cNvPr>
          <p:cNvSpPr txBox="1"/>
          <p:nvPr/>
        </p:nvSpPr>
        <p:spPr>
          <a:xfrm>
            <a:off x="940644" y="1844824"/>
            <a:ext cx="7159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对于逻辑回归，我们一般通过极大似然估计来求解参数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Optima-Regular"/>
              </a:rPr>
              <a:t>w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。</a:t>
            </a:r>
            <a:endParaRPr lang="zh-HK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FD3D61-4349-7A81-94D1-29D5F5CB728D}"/>
              </a:ext>
            </a:extLst>
          </p:cNvPr>
          <p:cNvSpPr txBox="1"/>
          <p:nvPr/>
        </p:nvSpPr>
        <p:spPr>
          <a:xfrm>
            <a:off x="899592" y="2328247"/>
            <a:ext cx="5616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首先假设两个逻辑回归的两个条件概率：</a:t>
            </a:r>
            <a:endParaRPr lang="zh-HK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88D497-D862-82D2-AEBB-E31796F6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747611"/>
            <a:ext cx="3240360" cy="9292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803046A-0249-49D4-938C-FA42E5FECD51}"/>
              </a:ext>
            </a:extLst>
          </p:cNvPr>
          <p:cNvSpPr txBox="1"/>
          <p:nvPr/>
        </p:nvSpPr>
        <p:spPr>
          <a:xfrm>
            <a:off x="791376" y="3641260"/>
            <a:ext cx="7453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学习时，采用极大似然估计来估计模型的参数，似然函数为：</a:t>
            </a:r>
            <a:endParaRPr lang="zh-HK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B263E3-1F8C-3DF9-0067-92B847104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20" y="4011855"/>
            <a:ext cx="3313847" cy="7758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FBBD7A1-E0CB-4303-9923-EA8D700FB592}"/>
              </a:ext>
            </a:extLst>
          </p:cNvPr>
          <p:cNvSpPr txBox="1"/>
          <p:nvPr/>
        </p:nvSpPr>
        <p:spPr>
          <a:xfrm>
            <a:off x="790414" y="4716109"/>
            <a:ext cx="767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对数似然函数（采用对数似然函数是因为上述公式的连乘操作易造成下溢）为：</a:t>
            </a:r>
            <a:endParaRPr lang="zh-HK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51FCC8-6DA4-5F8A-2435-59BA29A8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619" y="5437696"/>
            <a:ext cx="4134062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1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为什么逻辑回归的损失函数是交叉熵？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10DD19-F44B-DBAD-772A-49F994BC8226}"/>
              </a:ext>
            </a:extLst>
          </p:cNvPr>
          <p:cNvSpPr txBox="1"/>
          <p:nvPr/>
        </p:nvSpPr>
        <p:spPr>
          <a:xfrm>
            <a:off x="971550" y="126876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对其求最大值，估计参数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Optima-Regular"/>
              </a:rPr>
              <a:t>w: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DDE8B-7161-B420-6364-1540F7C9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03" y="1787829"/>
            <a:ext cx="4730993" cy="55247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B05DAE0-D328-EA00-52EC-2B6E78896E32}"/>
              </a:ext>
            </a:extLst>
          </p:cNvPr>
          <p:cNvSpPr txBox="1"/>
          <p:nvPr/>
        </p:nvSpPr>
        <p:spPr>
          <a:xfrm>
            <a:off x="790414" y="2505433"/>
            <a:ext cx="5293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再将其改为最小化负的对对数似然函数：</a:t>
            </a:r>
            <a:endParaRPr lang="zh-HK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429B28-D9CF-5622-9006-813D5E39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49" y="2948230"/>
            <a:ext cx="4845299" cy="69218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36885A3-4BA8-E452-DF42-0B84288C8143}"/>
              </a:ext>
            </a:extLst>
          </p:cNvPr>
          <p:cNvSpPr txBox="1"/>
          <p:nvPr/>
        </p:nvSpPr>
        <p:spPr>
          <a:xfrm>
            <a:off x="899592" y="3814727"/>
            <a:ext cx="7768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2B2B2B"/>
                </a:solidFill>
                <a:effectLst/>
                <a:latin typeface="Optima-Regular"/>
              </a:rPr>
              <a:t>如此，就得到了</a:t>
            </a:r>
            <a:r>
              <a:rPr lang="en-US" altLang="zh-HK" b="0" i="0" dirty="0">
                <a:solidFill>
                  <a:srgbClr val="2B2B2B"/>
                </a:solidFill>
                <a:effectLst/>
                <a:latin typeface="Optima-Regular"/>
              </a:rPr>
              <a:t>Logistic</a:t>
            </a:r>
            <a:r>
              <a:rPr lang="zh-HK" altLang="en-US" b="0" i="0" dirty="0">
                <a:solidFill>
                  <a:srgbClr val="2B2B2B"/>
                </a:solidFill>
                <a:effectLst/>
                <a:latin typeface="Optima-Regular"/>
              </a:rPr>
              <a:t>回归的损失函数，即机器学习中的</a:t>
            </a:r>
            <a:r>
              <a:rPr lang="zh-CN" altLang="en-US" b="1" dirty="0">
                <a:latin typeface="Optima-Regular"/>
              </a:rPr>
              <a:t>交叉熵</a:t>
            </a:r>
            <a:r>
              <a:rPr lang="zh-HK" altLang="en-US" b="0" i="0" dirty="0">
                <a:solidFill>
                  <a:srgbClr val="2B2B2B"/>
                </a:solidFill>
                <a:effectLst/>
                <a:latin typeface="Optima-Regular"/>
              </a:rPr>
              <a:t>：</a:t>
            </a:r>
            <a:endParaRPr lang="zh-HK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2DFAFC-80A0-1361-59D9-5F83AD67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605" y="4349675"/>
            <a:ext cx="4642089" cy="66678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53975A2-408E-B34B-EE92-7762DA5259F7}"/>
              </a:ext>
            </a:extLst>
          </p:cNvPr>
          <p:cNvSpPr txBox="1"/>
          <p:nvPr/>
        </p:nvSpPr>
        <p:spPr>
          <a:xfrm>
            <a:off x="899626" y="5089821"/>
            <a:ext cx="7344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此时转变为以负对数似然函数为目标函数的最优化问题，采用梯度下降法进行优化。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0609305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为什么逻辑回归的损失函数是交叉熵？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8752C2-4066-0FAF-4A4A-2DAB702E62BE}"/>
              </a:ext>
            </a:extLst>
          </p:cNvPr>
          <p:cNvSpPr txBox="1"/>
          <p:nvPr/>
        </p:nvSpPr>
        <p:spPr>
          <a:xfrm>
            <a:off x="2286000" y="126876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HK" b="1" i="0" dirty="0">
                <a:solidFill>
                  <a:srgbClr val="FF0000"/>
                </a:solidFill>
                <a:effectLst/>
                <a:latin typeface="Optima-Regular"/>
              </a:rPr>
              <a:t>KL</a:t>
            </a:r>
            <a:r>
              <a:rPr lang="zh-HK" altLang="en-US" b="1" i="0" dirty="0">
                <a:solidFill>
                  <a:srgbClr val="FF0000"/>
                </a:solidFill>
                <a:effectLst/>
                <a:latin typeface="Optima-Regular"/>
              </a:rPr>
              <a:t>散度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D1D633-7F97-D55C-1312-BB796B3B203C}"/>
              </a:ext>
            </a:extLst>
          </p:cNvPr>
          <p:cNvSpPr txBox="1"/>
          <p:nvPr/>
        </p:nvSpPr>
        <p:spPr>
          <a:xfrm>
            <a:off x="513420" y="1628800"/>
            <a:ext cx="78401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    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简单来说，</a:t>
            </a:r>
            <a:r>
              <a:rPr lang="en-US" altLang="zh-CN" sz="1800" dirty="0">
                <a:solidFill>
                  <a:srgbClr val="2B2B2B"/>
                </a:solidFill>
                <a:latin typeface="Optima-Regular"/>
              </a:rPr>
              <a:t>KL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散度是衡量两个概率分布的差异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。逻辑回归模型最后的计算结果（通过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sigmoid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）是各个分类的概率。那么假设真实的概率分布是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p</a:t>
            </a:r>
            <a:r>
              <a:rPr lang="en-US" altLang="zh-CN" sz="1800" dirty="0">
                <a:solidFill>
                  <a:srgbClr val="2B2B2B"/>
                </a:solidFill>
                <a:latin typeface="Optima-Regular"/>
              </a:rPr>
              <a:t>(x),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估计得到的概率分布是</a:t>
            </a:r>
            <a:r>
              <a:rPr lang="en-US" altLang="zh-CN" sz="1800" dirty="0">
                <a:solidFill>
                  <a:srgbClr val="2B2B2B"/>
                </a:solidFill>
                <a:latin typeface="Optima-Regular"/>
              </a:rPr>
              <a:t>q(x)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，这两个概率分布的距离如何去衡量？</a:t>
            </a:r>
            <a:endParaRPr lang="zh-HK" altLang="en-US" sz="1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1A29C5-761E-237D-9CFB-819C1025BD1C}"/>
              </a:ext>
            </a:extLst>
          </p:cNvPr>
          <p:cNvSpPr txBox="1"/>
          <p:nvPr/>
        </p:nvSpPr>
        <p:spPr>
          <a:xfrm>
            <a:off x="513420" y="2641896"/>
            <a:ext cx="8306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    在信息论中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，相对熵，也就是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KL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散度可以衡量两个概率分布的差异性，具体公式为：</a:t>
            </a:r>
            <a:endParaRPr lang="zh-HK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1D1394-E79B-BAEA-79CA-82BEAE0F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72" y="3288227"/>
            <a:ext cx="4965955" cy="56517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A40B68C-007A-DBEF-D2AD-E4FCDFFA0FFA}"/>
              </a:ext>
            </a:extLst>
          </p:cNvPr>
          <p:cNvSpPr txBox="1"/>
          <p:nvPr/>
        </p:nvSpPr>
        <p:spPr>
          <a:xfrm>
            <a:off x="599910" y="3929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FF"/>
                </a:solidFill>
                <a:effectLst/>
                <a:latin typeface="Optima-Regular"/>
              </a:rPr>
              <a:t>并且转化，可以得到：</a:t>
            </a:r>
            <a:endParaRPr lang="zh-HK" altLang="en-US" sz="1800" dirty="0">
              <a:solidFill>
                <a:srgbClr val="0000F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EDAA9A2-7A63-372F-D1B2-04855A77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20" y="4310831"/>
            <a:ext cx="6058211" cy="57788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EB0C904-D359-ADDA-957C-35CCE0E391FD}"/>
              </a:ext>
            </a:extLst>
          </p:cNvPr>
          <p:cNvSpPr txBox="1"/>
          <p:nvPr/>
        </p:nvSpPr>
        <p:spPr>
          <a:xfrm>
            <a:off x="658067" y="4930479"/>
            <a:ext cx="756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其中对于</a:t>
            </a:r>
            <a:r>
              <a:rPr lang="en-US" altLang="zh-HK" sz="1800" b="0" i="0" dirty="0">
                <a:solidFill>
                  <a:srgbClr val="2B2B2B"/>
                </a:solidFill>
                <a:effectLst/>
                <a:latin typeface="Optima-Regular"/>
              </a:rPr>
              <a:t>H</a:t>
            </a:r>
            <a:r>
              <a:rPr lang="en-US" altLang="zh-HK" sz="1800" dirty="0">
                <a:solidFill>
                  <a:srgbClr val="2B2B2B"/>
                </a:solidFill>
                <a:latin typeface="Optima-Regular"/>
              </a:rPr>
              <a:t>(</a:t>
            </a:r>
            <a:r>
              <a:rPr lang="en-US" altLang="zh-HK" sz="1800" dirty="0" err="1">
                <a:solidFill>
                  <a:srgbClr val="2B2B2B"/>
                </a:solidFill>
                <a:latin typeface="Optima-Regular"/>
              </a:rPr>
              <a:t>p,q</a:t>
            </a:r>
            <a:r>
              <a:rPr lang="en-US" altLang="zh-HK" sz="1800" dirty="0">
                <a:solidFill>
                  <a:srgbClr val="2B2B2B"/>
                </a:solidFill>
                <a:latin typeface="Optima-Regular"/>
              </a:rPr>
              <a:t>)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就是交叉熵，</a:t>
            </a:r>
            <a:r>
              <a:rPr lang="en-US" altLang="zh-CN" sz="1800" dirty="0">
                <a:solidFill>
                  <a:srgbClr val="2B2B2B"/>
                </a:solidFill>
                <a:latin typeface="Optima-Regular"/>
              </a:rPr>
              <a:t>H(p)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是真实分布的信息熵，所以：</a:t>
            </a:r>
            <a:endParaRPr lang="zh-HK" altLang="en-US" sz="18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3E95FAA-50F2-E4B5-E2D5-692F19FEC4AE}"/>
              </a:ext>
            </a:extLst>
          </p:cNvPr>
          <p:cNvSpPr txBox="1"/>
          <p:nvPr/>
        </p:nvSpPr>
        <p:spPr>
          <a:xfrm>
            <a:off x="2336672" y="53280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KL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散度 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= 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交叉熵 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- 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真实概率分布的熵</a:t>
            </a:r>
            <a:endParaRPr lang="zh-HK" altLang="en-US" sz="1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9DD061-E4B6-9D9C-EF66-E8A00A88B279}"/>
              </a:ext>
            </a:extLst>
          </p:cNvPr>
          <p:cNvSpPr txBox="1"/>
          <p:nvPr/>
        </p:nvSpPr>
        <p:spPr>
          <a:xfrm>
            <a:off x="599910" y="5676133"/>
            <a:ext cx="8352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2B2B2B"/>
                </a:solidFill>
                <a:effectLst/>
                <a:latin typeface="Optima-Regular"/>
              </a:rPr>
              <a:t>因为交叉熵越大，</a:t>
            </a:r>
            <a:r>
              <a:rPr lang="en-US" altLang="zh-CN" sz="1600" b="0" i="0" dirty="0">
                <a:solidFill>
                  <a:srgbClr val="2B2B2B"/>
                </a:solidFill>
                <a:effectLst/>
                <a:latin typeface="Optima-Regular"/>
              </a:rPr>
              <a:t>KL</a:t>
            </a:r>
            <a:r>
              <a:rPr lang="zh-CN" altLang="en-US" sz="1600" b="0" i="0" dirty="0">
                <a:solidFill>
                  <a:srgbClr val="2B2B2B"/>
                </a:solidFill>
                <a:effectLst/>
                <a:latin typeface="Optima-Regular"/>
              </a:rPr>
              <a:t>散度越大，也可以用交叉熵来衡量两个概率分布之间的距离，所以逻辑回归使用交叉熵作为逻辑回归的损失函数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1010688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</a:t>
            </a:r>
            <a:r>
              <a:rPr lang="en-US" altLang="zh-CN" dirty="0">
                <a:latin typeface="+mn-lt"/>
              </a:rPr>
              <a:t>MSE</a:t>
            </a:r>
            <a:r>
              <a:rPr lang="zh-CN" altLang="en-US" dirty="0">
                <a:latin typeface="+mn-lt"/>
              </a:rPr>
              <a:t>作为损失函数的弊处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D21675-A482-D875-0E3F-FB986FD9C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96752"/>
            <a:ext cx="4797935" cy="4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201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05DF2859-17F7-4CC5-8D1F-09E9AD936F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 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E7085B-7061-45CE-91F0-EE9AEABE1855}"/>
              </a:ext>
            </a:extLst>
          </p:cNvPr>
          <p:cNvSpPr/>
          <p:nvPr/>
        </p:nvSpPr>
        <p:spPr>
          <a:xfrm>
            <a:off x="2747963" y="2967038"/>
            <a:ext cx="3648075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本章结束！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tudio">
  <a:themeElements>
    <a:clrScheme name="1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_Studio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tudio">
  <a:themeElements>
    <a:clrScheme name="1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_Studio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8605</TotalTime>
  <Pages>0</Pages>
  <Words>6104</Words>
  <Characters>0</Characters>
  <Application>Microsoft Office PowerPoint</Application>
  <DocSecurity>0</DocSecurity>
  <PresentationFormat>全屏显示(4:3)</PresentationFormat>
  <Lines>0</Lines>
  <Paragraphs>764</Paragraphs>
  <Slides>98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98</vt:i4>
      </vt:variant>
    </vt:vector>
  </HeadingPairs>
  <TitlesOfParts>
    <vt:vector size="111" baseType="lpstr">
      <vt:lpstr>-apple-system</vt:lpstr>
      <vt:lpstr>Optima-Regular</vt:lpstr>
      <vt:lpstr>宋体</vt:lpstr>
      <vt:lpstr>Microsoft YaHei</vt:lpstr>
      <vt:lpstr>Microsoft YaHei</vt:lpstr>
      <vt:lpstr>Arial</vt:lpstr>
      <vt:lpstr>Arial Black</vt:lpstr>
      <vt:lpstr>Cambria Math</vt:lpstr>
      <vt:lpstr>Tahoma</vt:lpstr>
      <vt:lpstr>Times New Roman</vt:lpstr>
      <vt:lpstr>Wingdings</vt:lpstr>
      <vt:lpstr>1_Studio</vt:lpstr>
      <vt:lpstr>2_Studio</vt:lpstr>
      <vt:lpstr>第二章  线性模型</vt:lpstr>
      <vt:lpstr>线性模型</vt:lpstr>
      <vt:lpstr>线性模型</vt:lpstr>
      <vt:lpstr>用线性回归找到最佳拟合直线</vt:lpstr>
      <vt:lpstr>用线性回归找到最佳拟合直线</vt:lpstr>
      <vt:lpstr>用线性回归找到最佳拟合直线</vt:lpstr>
      <vt:lpstr>用线性回归找到最佳拟合直线</vt:lpstr>
      <vt:lpstr>线性回归python核心代码</vt:lpstr>
      <vt:lpstr>线性回归实验结果</vt:lpstr>
      <vt:lpstr>局部加权线性回归</vt:lpstr>
      <vt:lpstr>局部加权线性回归</vt:lpstr>
      <vt:lpstr>局部加权线性回归python核心代码</vt:lpstr>
      <vt:lpstr>局部加权线性回归实验结果</vt:lpstr>
      <vt:lpstr>为什么最小二乘法对误差的估计要用平方？</vt:lpstr>
      <vt:lpstr>为什么最小二乘法对误差的估计要用平方？</vt:lpstr>
      <vt:lpstr>线性模型</vt:lpstr>
      <vt:lpstr>生物神经元介绍</vt:lpstr>
      <vt:lpstr>生物神经元介绍</vt:lpstr>
      <vt:lpstr>生物神经元介绍</vt:lpstr>
      <vt:lpstr>人工神经元</vt:lpstr>
      <vt:lpstr>人工神经元</vt:lpstr>
      <vt:lpstr>人工神经元</vt:lpstr>
      <vt:lpstr> 感知机介绍</vt:lpstr>
      <vt:lpstr> 感知机介绍</vt:lpstr>
      <vt:lpstr> 感知机介绍</vt:lpstr>
      <vt:lpstr> 线性代数基础</vt:lpstr>
      <vt:lpstr>线性代数基础</vt:lpstr>
      <vt:lpstr> 线性代数基础</vt:lpstr>
      <vt:lpstr> 线性代数基础</vt:lpstr>
      <vt:lpstr> 线性代数基础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损失函数</vt:lpstr>
      <vt:lpstr> 损失函数</vt:lpstr>
      <vt:lpstr> 损失函数</vt:lpstr>
      <vt:lpstr> 损失函数</vt:lpstr>
      <vt:lpstr> 损失函数</vt:lpstr>
      <vt:lpstr> 损失函数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线性模型</vt:lpstr>
      <vt:lpstr> Logistic回归与梯度上升算法</vt:lpstr>
      <vt:lpstr> sigmoid函数</vt:lpstr>
      <vt:lpstr> sigmoid函数</vt:lpstr>
      <vt:lpstr>参数向量θ</vt:lpstr>
      <vt:lpstr>参数向量θ</vt:lpstr>
      <vt:lpstr>梯度上升算法</vt:lpstr>
      <vt:lpstr>梯度上升算法</vt:lpstr>
      <vt:lpstr>梯度上升算法</vt:lpstr>
      <vt:lpstr>梯度上升算法</vt:lpstr>
      <vt:lpstr>梯度上升算法</vt:lpstr>
      <vt:lpstr> 逻辑回归为什么用Sigmoid？（这里保留）</vt:lpstr>
      <vt:lpstr>为什么逻辑回归的损失函数是交叉熵？</vt:lpstr>
      <vt:lpstr>为什么逻辑回归的损失函数是交叉熵？</vt:lpstr>
      <vt:lpstr>为什么逻辑回归的损失函数是交叉熵？</vt:lpstr>
      <vt:lpstr>为什么逻辑回归的损失函数是交叉熵？</vt:lpstr>
      <vt:lpstr>用MSE作为损失函数的弊处</vt:lpstr>
      <vt:lpstr>  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subject/>
  <dc:creator>zx</dc:creator>
  <cp:keywords/>
  <dc:description/>
  <cp:lastModifiedBy>Administrator</cp:lastModifiedBy>
  <cp:revision>1968</cp:revision>
  <dcterms:created xsi:type="dcterms:W3CDTF">2003-04-14T14:59:42Z</dcterms:created>
  <dcterms:modified xsi:type="dcterms:W3CDTF">2024-11-14T13:15:13Z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LCID">
    <vt:r8>2052</vt:r8>
  </property>
  <property fmtid="{D5CDD505-2E9C-101B-9397-08002B2CF9AE}" pid="4" name="KSOProductBuildVer">
    <vt:lpwstr>2052-9.1.0.4715</vt:lpwstr>
  </property>
</Properties>
</file>